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69" r:id="rId3"/>
    <p:sldId id="270" r:id="rId4"/>
    <p:sldId id="304" r:id="rId5"/>
    <p:sldId id="257" r:id="rId6"/>
    <p:sldId id="258" r:id="rId7"/>
    <p:sldId id="316" r:id="rId8"/>
    <p:sldId id="317" r:id="rId9"/>
    <p:sldId id="318" r:id="rId10"/>
    <p:sldId id="309" r:id="rId11"/>
    <p:sldId id="259" r:id="rId12"/>
    <p:sldId id="260" r:id="rId13"/>
    <p:sldId id="272" r:id="rId14"/>
    <p:sldId id="319" r:id="rId15"/>
    <p:sldId id="274" r:id="rId16"/>
    <p:sldId id="261" r:id="rId17"/>
    <p:sldId id="280" r:id="rId18"/>
    <p:sldId id="263" r:id="rId19"/>
    <p:sldId id="307" r:id="rId20"/>
    <p:sldId id="311" r:id="rId21"/>
    <p:sldId id="312" r:id="rId22"/>
    <p:sldId id="310" r:id="rId23"/>
    <p:sldId id="264" r:id="rId24"/>
    <p:sldId id="265" r:id="rId25"/>
    <p:sldId id="267" r:id="rId26"/>
    <p:sldId id="268" r:id="rId27"/>
    <p:sldId id="320" r:id="rId28"/>
    <p:sldId id="281" r:id="rId29"/>
    <p:sldId id="275" r:id="rId30"/>
    <p:sldId id="277" r:id="rId31"/>
    <p:sldId id="313" r:id="rId32"/>
    <p:sldId id="314" r:id="rId33"/>
    <p:sldId id="321" r:id="rId34"/>
    <p:sldId id="276" r:id="rId35"/>
    <p:sldId id="282" r:id="rId36"/>
    <p:sldId id="283" r:id="rId37"/>
    <p:sldId id="284" r:id="rId38"/>
    <p:sldId id="285" r:id="rId39"/>
    <p:sldId id="286" r:id="rId40"/>
    <p:sldId id="287" r:id="rId41"/>
    <p:sldId id="289" r:id="rId42"/>
    <p:sldId id="322" r:id="rId43"/>
    <p:sldId id="288" r:id="rId44"/>
    <p:sldId id="291" r:id="rId45"/>
    <p:sldId id="292" r:id="rId46"/>
    <p:sldId id="294" r:id="rId47"/>
    <p:sldId id="293" r:id="rId48"/>
    <p:sldId id="295" r:id="rId49"/>
    <p:sldId id="323" r:id="rId50"/>
    <p:sldId id="324" r:id="rId51"/>
    <p:sldId id="325" r:id="rId52"/>
    <p:sldId id="326" r:id="rId53"/>
    <p:sldId id="296" r:id="rId54"/>
    <p:sldId id="297" r:id="rId55"/>
    <p:sldId id="300" r:id="rId56"/>
    <p:sldId id="301" r:id="rId57"/>
    <p:sldId id="303" r:id="rId58"/>
    <p:sldId id="306" r:id="rId59"/>
    <p:sldId id="30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49" autoAdjust="0"/>
    <p:restoredTop sz="88689" autoAdjust="0"/>
  </p:normalViewPr>
  <p:slideViewPr>
    <p:cSldViewPr snapToGrid="0">
      <p:cViewPr>
        <p:scale>
          <a:sx n="66" d="100"/>
          <a:sy n="66" d="100"/>
        </p:scale>
        <p:origin x="-858"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7E2CAF-5DED-4621-919B-338144E44D49}" type="datetimeFigureOut">
              <a:rPr lang="en-US" smtClean="0"/>
              <a:t>9/22/2016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05B95-A1B3-4671-ACEA-A654589C3FD2}" type="slidenum">
              <a:rPr lang="en-US" smtClean="0"/>
              <a:t>‹#›</a:t>
            </a:fld>
            <a:endParaRPr lang="en-US"/>
          </a:p>
        </p:txBody>
      </p:sp>
    </p:spTree>
    <p:extLst>
      <p:ext uri="{BB962C8B-B14F-4D97-AF65-F5344CB8AC3E}">
        <p14:creationId xmlns:p14="http://schemas.microsoft.com/office/powerpoint/2010/main" val="173911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for coming.</a:t>
            </a:r>
            <a:r>
              <a:rPr lang="en-US" baseline="0" dirty="0" smtClean="0"/>
              <a:t> </a:t>
            </a:r>
          </a:p>
          <a:p>
            <a:r>
              <a:rPr lang="en-US" baseline="0" dirty="0" smtClean="0"/>
              <a:t>Generally, better explanations; more to-the-point;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a:t>
            </a:fld>
            <a:endParaRPr lang="en-US"/>
          </a:p>
        </p:txBody>
      </p:sp>
    </p:spTree>
    <p:extLst>
      <p:ext uri="{BB962C8B-B14F-4D97-AF65-F5344CB8AC3E}">
        <p14:creationId xmlns:p14="http://schemas.microsoft.com/office/powerpoint/2010/main" val="2456605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probability is Boltzmann equation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18</a:t>
            </a:fld>
            <a:endParaRPr lang="en-US"/>
          </a:p>
        </p:txBody>
      </p:sp>
    </p:spTree>
    <p:extLst>
      <p:ext uri="{BB962C8B-B14F-4D97-AF65-F5344CB8AC3E}">
        <p14:creationId xmlns:p14="http://schemas.microsoft.com/office/powerpoint/2010/main" val="2645110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19</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20</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21</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22</a:t>
            </a:fld>
            <a:endParaRPr lang="en-US"/>
          </a:p>
        </p:txBody>
      </p:sp>
    </p:spTree>
    <p:extLst>
      <p:ext uri="{BB962C8B-B14F-4D97-AF65-F5344CB8AC3E}">
        <p14:creationId xmlns:p14="http://schemas.microsoft.com/office/powerpoint/2010/main" val="2585875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Ground states &amp;</a:t>
            </a:r>
            <a:r>
              <a:rPr lang="en-US" baseline="0" dirty="0" smtClean="0"/>
              <a:t> Why Wang-Landau fails</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23</a:t>
            </a:fld>
            <a:endParaRPr lang="en-US"/>
          </a:p>
        </p:txBody>
      </p:sp>
    </p:spTree>
    <p:extLst>
      <p:ext uri="{BB962C8B-B14F-4D97-AF65-F5344CB8AC3E}">
        <p14:creationId xmlns:p14="http://schemas.microsoft.com/office/powerpoint/2010/main" val="2355505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sentences</a:t>
            </a:r>
            <a:r>
              <a:rPr lang="en-US" baseline="0" dirty="0" smtClean="0"/>
              <a:t> on SA not finding the global maximization;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24</a:t>
            </a:fld>
            <a:endParaRPr lang="en-US"/>
          </a:p>
        </p:txBody>
      </p:sp>
    </p:spTree>
    <p:extLst>
      <p:ext uri="{BB962C8B-B14F-4D97-AF65-F5344CB8AC3E}">
        <p14:creationId xmlns:p14="http://schemas.microsoft.com/office/powerpoint/2010/main" val="780167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 complexity</a:t>
            </a:r>
            <a:r>
              <a:rPr lang="en-US" baseline="0" smtClean="0"/>
              <a:t>; carefully</a:t>
            </a:r>
            <a:endParaRPr lang="en-US" dirty="0"/>
          </a:p>
        </p:txBody>
      </p:sp>
      <p:sp>
        <p:nvSpPr>
          <p:cNvPr id="4" name="Slide Number Placeholder 3"/>
          <p:cNvSpPr>
            <a:spLocks noGrp="1"/>
          </p:cNvSpPr>
          <p:nvPr>
            <p:ph type="sldNum" sz="quarter" idx="10"/>
          </p:nvPr>
        </p:nvSpPr>
        <p:spPr/>
        <p:txBody>
          <a:bodyPr/>
          <a:lstStyle/>
          <a:p>
            <a:fld id="{43860687-A7B5-460E-890C-6E04491A9E4E}" type="slidenum">
              <a:rPr lang="en-US" smtClean="0"/>
              <a:t>26</a:t>
            </a:fld>
            <a:endParaRPr lang="en-US"/>
          </a:p>
        </p:txBody>
      </p:sp>
    </p:spTree>
    <p:extLst>
      <p:ext uri="{BB962C8B-B14F-4D97-AF65-F5344CB8AC3E}">
        <p14:creationId xmlns:p14="http://schemas.microsoft.com/office/powerpoint/2010/main" val="3574282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 complexity</a:t>
            </a:r>
            <a:r>
              <a:rPr lang="en-US" baseline="0" smtClean="0"/>
              <a:t>; carefully</a:t>
            </a:r>
            <a:endParaRPr lang="en-US" dirty="0"/>
          </a:p>
        </p:txBody>
      </p:sp>
      <p:sp>
        <p:nvSpPr>
          <p:cNvPr id="4" name="Slide Number Placeholder 3"/>
          <p:cNvSpPr>
            <a:spLocks noGrp="1"/>
          </p:cNvSpPr>
          <p:nvPr>
            <p:ph type="sldNum" sz="quarter" idx="10"/>
          </p:nvPr>
        </p:nvSpPr>
        <p:spPr/>
        <p:txBody>
          <a:bodyPr/>
          <a:lstStyle/>
          <a:p>
            <a:fld id="{43860687-A7B5-460E-890C-6E04491A9E4E}" type="slidenum">
              <a:rPr lang="en-US" smtClean="0"/>
              <a:t>27</a:t>
            </a:fld>
            <a:endParaRPr lang="en-US"/>
          </a:p>
        </p:txBody>
      </p:sp>
    </p:spTree>
    <p:extLst>
      <p:ext uri="{BB962C8B-B14F-4D97-AF65-F5344CB8AC3E}">
        <p14:creationId xmlns:p14="http://schemas.microsoft.com/office/powerpoint/2010/main" val="3574282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30</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will first generally introduce disordered systems; then I</a:t>
            </a:r>
            <a:r>
              <a:rPr lang="en-US" baseline="0" dirty="0" smtClean="0"/>
              <a:t> will explain 3 projects on 3 specific disordered systems; in the end, it is the summary and conclusion.</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2</a:t>
            </a:fld>
            <a:endParaRPr lang="en-US"/>
          </a:p>
        </p:txBody>
      </p:sp>
    </p:spTree>
    <p:extLst>
      <p:ext uri="{BB962C8B-B14F-4D97-AF65-F5344CB8AC3E}">
        <p14:creationId xmlns:p14="http://schemas.microsoft.com/office/powerpoint/2010/main" val="217990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31</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32</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33</a:t>
            </a:fld>
            <a:endParaRPr lang="en-US"/>
          </a:p>
        </p:txBody>
      </p:sp>
    </p:spTree>
    <p:extLst>
      <p:ext uri="{BB962C8B-B14F-4D97-AF65-F5344CB8AC3E}">
        <p14:creationId xmlns:p14="http://schemas.microsoft.com/office/powerpoint/2010/main" val="258535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Jamming case,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38</a:t>
            </a:fld>
            <a:endParaRPr lang="en-US"/>
          </a:p>
        </p:txBody>
      </p:sp>
    </p:spTree>
    <p:extLst>
      <p:ext uri="{BB962C8B-B14F-4D97-AF65-F5344CB8AC3E}">
        <p14:creationId xmlns:p14="http://schemas.microsoft.com/office/powerpoint/2010/main" val="195009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pictures;</a:t>
            </a:r>
            <a:r>
              <a:rPr lang="en-US" baseline="0" dirty="0" smtClean="0"/>
              <a:t> </a:t>
            </a:r>
            <a:endParaRPr lang="en-US" dirty="0" smtClean="0"/>
          </a:p>
          <a:p>
            <a:r>
              <a:rPr lang="en-US" dirty="0" smtClean="0"/>
              <a:t>Most materials</a:t>
            </a:r>
            <a:r>
              <a:rPr lang="en-US" baseline="0" dirty="0" smtClean="0"/>
              <a:t> in the world may be classified as ordered and disordered materials. For example, crystal is an ordered material, and glass is disordered materials. Usually, there is only one possibility for an ordered material; but disordered material could have infinite possibility. So </a:t>
            </a:r>
            <a:r>
              <a:rPr lang="en-US" baseline="0" dirty="0" err="1" smtClean="0"/>
              <a:t>disorderd</a:t>
            </a:r>
            <a:r>
              <a:rPr lang="en-US" baseline="0" dirty="0" smtClean="0"/>
              <a:t> material is majority; however it is less studied and there are more questions that are unclear. And these questions </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3</a:t>
            </a:fld>
            <a:endParaRPr lang="en-US"/>
          </a:p>
        </p:txBody>
      </p:sp>
    </p:spTree>
    <p:extLst>
      <p:ext uri="{BB962C8B-B14F-4D97-AF65-F5344CB8AC3E}">
        <p14:creationId xmlns:p14="http://schemas.microsoft.com/office/powerpoint/2010/main" val="416109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6</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7</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8</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9</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model -&gt; complex</a:t>
            </a:r>
            <a:r>
              <a:rPr lang="en-US" baseline="0" dirty="0" smtClean="0"/>
              <a:t> and interesting dynamics</a:t>
            </a:r>
          </a:p>
          <a:p>
            <a:r>
              <a:rPr lang="en-US" baseline="0" dirty="0" smtClean="0"/>
              <a:t>Mu -&gt; temperature</a:t>
            </a:r>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10</a:t>
            </a:fld>
            <a:endParaRPr lang="en-US"/>
          </a:p>
        </p:txBody>
      </p:sp>
    </p:spTree>
    <p:extLst>
      <p:ext uri="{BB962C8B-B14F-4D97-AF65-F5344CB8AC3E}">
        <p14:creationId xmlns:p14="http://schemas.microsoft.com/office/powerpoint/2010/main" val="288028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05B95-A1B3-4671-ACEA-A654589C3FD2}" type="slidenum">
              <a:rPr lang="en-US" smtClean="0"/>
              <a:t>11</a:t>
            </a:fld>
            <a:endParaRPr lang="en-US"/>
          </a:p>
        </p:txBody>
      </p:sp>
    </p:spTree>
    <p:extLst>
      <p:ext uri="{BB962C8B-B14F-4D97-AF65-F5344CB8AC3E}">
        <p14:creationId xmlns:p14="http://schemas.microsoft.com/office/powerpoint/2010/main" val="1569078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81260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219862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5785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201662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00DFE0-028C-4511-9B6F-1D51CD704974}"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3984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00DFE0-028C-4511-9B6F-1D51CD704974}"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99068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00DFE0-028C-4511-9B6F-1D51CD704974}" type="datetimeFigureOut">
              <a:rPr lang="en-US" smtClean="0"/>
              <a:t>9/22/2016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326452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00DFE0-028C-4511-9B6F-1D51CD704974}" type="datetimeFigureOut">
              <a:rPr lang="en-US" smtClean="0"/>
              <a:t>9/22/2016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932867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0DFE0-028C-4511-9B6F-1D51CD704974}" type="datetimeFigureOut">
              <a:rPr lang="en-US" smtClean="0"/>
              <a:t>9/22/2016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339552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0DFE0-028C-4511-9B6F-1D51CD704974}"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043562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0DFE0-028C-4511-9B6F-1D51CD704974}"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01BE-C96D-4BC5-BF33-85D07C7B2C69}" type="slidenum">
              <a:rPr lang="en-US" smtClean="0"/>
              <a:t>‹#›</a:t>
            </a:fld>
            <a:endParaRPr lang="en-US"/>
          </a:p>
        </p:txBody>
      </p:sp>
    </p:spTree>
    <p:extLst>
      <p:ext uri="{BB962C8B-B14F-4D97-AF65-F5344CB8AC3E}">
        <p14:creationId xmlns:p14="http://schemas.microsoft.com/office/powerpoint/2010/main" val="171327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0DFE0-028C-4511-9B6F-1D51CD704974}" type="datetimeFigureOut">
              <a:rPr lang="en-US" smtClean="0"/>
              <a:t>9/22/2016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401BE-C96D-4BC5-BF33-85D07C7B2C69}" type="slidenum">
              <a:rPr lang="en-US" smtClean="0"/>
              <a:t>‹#›</a:t>
            </a:fld>
            <a:endParaRPr lang="en-US"/>
          </a:p>
        </p:txBody>
      </p:sp>
    </p:spTree>
    <p:extLst>
      <p:ext uri="{BB962C8B-B14F-4D97-AF65-F5344CB8AC3E}">
        <p14:creationId xmlns:p14="http://schemas.microsoft.com/office/powerpoint/2010/main" val="24371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0.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0.png"/><Relationship Id="rId10" Type="http://schemas.openxmlformats.org/officeDocument/2006/relationships/image" Target="../media/image240.png"/><Relationship Id="rId4" Type="http://schemas.openxmlformats.org/officeDocument/2006/relationships/image" Target="../media/image210.png"/><Relationship Id="rId9"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41.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55.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708480" y="1251163"/>
            <a:ext cx="8860573" cy="1364658"/>
          </a:xfrm>
        </p:spPr>
        <p:txBody>
          <a:bodyPr>
            <a:noAutofit/>
          </a:bodyPr>
          <a:lstStyle/>
          <a:p>
            <a:r>
              <a:rPr lang="en-US" sz="3600" u="sng" dirty="0" smtClean="0">
                <a:latin typeface="Times New Roman" panose="02020603050405020304" pitchFamily="18" charset="0"/>
                <a:cs typeface="Times New Roman" panose="02020603050405020304" pitchFamily="18" charset="0"/>
              </a:rPr>
              <a:t>Computational and Theoretical Study of Disordered Systems</a:t>
            </a:r>
            <a:endParaRPr lang="en-US" sz="3600" u="sng"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2521424" y="3159457"/>
            <a:ext cx="7010400" cy="2971800"/>
          </a:xfrm>
        </p:spPr>
        <p:txBody>
          <a:bodyPr>
            <a:noAutofit/>
          </a:bodyPr>
          <a:lstStyle/>
          <a:p>
            <a:r>
              <a:rPr lang="en-US" sz="3600" dirty="0" smtClean="0">
                <a:solidFill>
                  <a:schemeClr val="tx1">
                    <a:lumMod val="95000"/>
                    <a:lumOff val="5000"/>
                  </a:schemeClr>
                </a:solidFill>
              </a:rPr>
              <a:t>Xiang Cheng</a:t>
            </a:r>
          </a:p>
          <a:p>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Department of Physics, Emory University</a:t>
            </a:r>
            <a:endParaRPr lang="en-US" sz="2800" dirty="0" smtClean="0">
              <a:solidFill>
                <a:schemeClr val="tx1">
                  <a:lumMod val="95000"/>
                  <a:lumOff val="5000"/>
                </a:schemeClr>
              </a:solidFill>
            </a:endParaRPr>
          </a:p>
          <a:p>
            <a:pPr>
              <a:spcBef>
                <a:spcPts val="0"/>
              </a:spcBef>
            </a:pPr>
            <a:endParaRPr lang="en-US" sz="2800" dirty="0" smtClean="0">
              <a:solidFill>
                <a:schemeClr val="tx1">
                  <a:lumMod val="95000"/>
                  <a:lumOff val="5000"/>
                </a:schemeClr>
              </a:solidFill>
              <a:latin typeface="Arial" panose="020B0604020202020204" pitchFamily="34" charset="0"/>
              <a:cs typeface="Arial" panose="020B0604020202020204" pitchFamily="34" charset="0"/>
            </a:endParaRPr>
          </a:p>
          <a:p>
            <a:pPr>
              <a:spcBef>
                <a:spcPts val="0"/>
              </a:spcBef>
            </a:pPr>
            <a:endParaRPr lang="en-US" sz="2800" dirty="0" smtClean="0">
              <a:solidFill>
                <a:schemeClr val="tx1">
                  <a:lumMod val="95000"/>
                  <a:lumOff val="5000"/>
                </a:schemeClr>
              </a:solidFill>
              <a:latin typeface="Arial" panose="020B0604020202020204" pitchFamily="34" charset="0"/>
              <a:cs typeface="Arial" panose="020B0604020202020204" pitchFamily="34" charset="0"/>
            </a:endParaRPr>
          </a:p>
          <a:p>
            <a:pPr>
              <a:lnSpc>
                <a:spcPct val="110000"/>
              </a:lnSpc>
              <a:spcBef>
                <a:spcPts val="0"/>
              </a:spcBef>
            </a:pPr>
            <a:r>
              <a:rPr lang="en-US" sz="2800" dirty="0" smtClean="0">
                <a:solidFill>
                  <a:schemeClr val="tx1">
                    <a:lumMod val="95000"/>
                    <a:lumOff val="5000"/>
                  </a:schemeClr>
                </a:solidFill>
                <a:latin typeface="helvetica" panose="020B0604020202020204" pitchFamily="34" charset="0"/>
                <a:cs typeface="helvetica" panose="020B0604020202020204" pitchFamily="34" charset="0"/>
              </a:rPr>
              <a:t>PhD Dissertation Defense</a:t>
            </a:r>
          </a:p>
          <a:p>
            <a:pPr>
              <a:lnSpc>
                <a:spcPct val="110000"/>
              </a:lnSpc>
              <a:spcBef>
                <a:spcPts val="0"/>
              </a:spcBef>
            </a:pPr>
            <a:r>
              <a:rPr lang="en-US" sz="2800" dirty="0" smtClean="0">
                <a:solidFill>
                  <a:schemeClr val="tx1">
                    <a:lumMod val="95000"/>
                    <a:lumOff val="5000"/>
                  </a:schemeClr>
                </a:solidFill>
                <a:latin typeface="helvetica" panose="020B0604020202020204" pitchFamily="34" charset="0"/>
                <a:cs typeface="helvetica" panose="020B0604020202020204" pitchFamily="34" charset="0"/>
              </a:rPr>
              <a:t>09/23/2016</a:t>
            </a:r>
            <a:endParaRPr lang="en-US" sz="2800" dirty="0">
              <a:solidFill>
                <a:schemeClr val="tx1">
                  <a:lumMod val="95000"/>
                  <a:lumOff val="5000"/>
                </a:schemeClr>
              </a:solidFill>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3746" y="228796"/>
            <a:ext cx="3386254" cy="1022366"/>
          </a:xfrm>
          <a:prstGeom prst="rect">
            <a:avLst/>
          </a:prstGeom>
        </p:spPr>
      </p:pic>
      <p:sp>
        <p:nvSpPr>
          <p:cNvPr id="7" name="TextBox 6"/>
          <p:cNvSpPr txBox="1"/>
          <p:nvPr/>
        </p:nvSpPr>
        <p:spPr>
          <a:xfrm>
            <a:off x="5753198" y="6488668"/>
            <a:ext cx="6019800" cy="369332"/>
          </a:xfrm>
          <a:prstGeom prst="rect">
            <a:avLst/>
          </a:prstGeom>
          <a:noFill/>
        </p:spPr>
        <p:txBody>
          <a:bodyPr wrap="square" rtlCol="0">
            <a:spAutoFit/>
          </a:bodyPr>
          <a:lstStyle/>
          <a:p>
            <a:pPr algn="ct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Supported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by the NSF through Grant No. DMR-1207431</a:t>
            </a:r>
          </a:p>
        </p:txBody>
      </p:sp>
      <p:pic>
        <p:nvPicPr>
          <p:cNvPr id="8" name="Picture 2" descr="https://www.nsfgrfp.org/images/nsf-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3996" y="6019996"/>
            <a:ext cx="838004" cy="83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49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a:cs typeface="Times New Roman" pitchFamily="18" charset="0"/>
                        </a:rPr>
                        <m:t>Ξ</m:t>
                      </m:r>
                      <m:r>
                        <a:rPr lang="en-US" sz="2000" i="1">
                          <a:latin typeface="Cambria Math"/>
                          <a:cs typeface="Times New Roman" pitchFamily="18" charset="0"/>
                        </a:rPr>
                        <m:t>=</m:t>
                      </m:r>
                      <m:nary>
                        <m:naryPr>
                          <m:chr m:val="∑"/>
                          <m:ctrlPr>
                            <a:rPr lang="en-US" sz="2000" i="1">
                              <a:latin typeface="Cambria Math"/>
                              <a:cs typeface="Times New Roman" pitchFamily="18" charset="0"/>
                            </a:rPr>
                          </m:ctrlPr>
                        </m:naryPr>
                        <m:sub>
                          <m:r>
                            <m:rPr>
                              <m:brk m:alnAt="23"/>
                            </m:rPr>
                            <a:rPr lang="en-US" sz="2000" i="1">
                              <a:latin typeface="Cambria Math" panose="02040503050406030204" pitchFamily="18" charset="0"/>
                              <a:cs typeface="Times New Roman" pitchFamily="18" charset="0"/>
                            </a:rPr>
                            <m:t>𝑛</m:t>
                          </m:r>
                          <m:r>
                            <a:rPr lang="en-US" sz="2000" i="1">
                              <a:latin typeface="Cambria Math" panose="02040503050406030204" pitchFamily="18" charset="0"/>
                              <a:cs typeface="Times New Roman" pitchFamily="18" charset="0"/>
                            </a:rPr>
                            <m:t>=0</m:t>
                          </m:r>
                        </m:sub>
                        <m:sup>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a:rPr lang="en-US" sz="2000" b="1">
                                  <a:solidFill>
                                    <a:srgbClr val="00B050"/>
                                  </a:solidFill>
                                  <a:latin typeface="Cambria Math" panose="02040503050406030204" pitchFamily="18" charset="0"/>
                                  <a:cs typeface="Times New Roman" pitchFamily="18" charset="0"/>
                                </a:rPr>
                                <m:t>𝐦𝐚𝐱</m:t>
                              </m:r>
                            </m:sub>
                          </m:sSub>
                        </m:sup>
                        <m:e>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func>
                            <m:funcPr>
                              <m:ctrlPr>
                                <a:rPr lang="en-US" sz="2000" i="1">
                                  <a:latin typeface="Cambria Math"/>
                                  <a:cs typeface="Times New Roman" pitchFamily="18" charset="0"/>
                                </a:rPr>
                              </m:ctrlPr>
                            </m:funcPr>
                            <m:fName>
                              <m:r>
                                <m:rPr>
                                  <m:sty m:val="p"/>
                                </m:rPr>
                                <a:rPr lang="en-US" sz="2000">
                                  <a:latin typeface="Cambria Math"/>
                                  <a:cs typeface="Times New Roman" pitchFamily="18" charset="0"/>
                                </a:rPr>
                                <m:t>exp</m:t>
                              </m:r>
                            </m:fName>
                            <m:e>
                              <m:d>
                                <m:dPr>
                                  <m:ctrlPr>
                                    <a:rPr lang="en-US" sz="2000" i="1">
                                      <a:latin typeface="Cambria Math"/>
                                      <a:cs typeface="Times New Roman" pitchFamily="18" charset="0"/>
                                    </a:rPr>
                                  </m:ctrlPr>
                                </m:dPr>
                                <m:e>
                                  <m:r>
                                    <a:rPr lang="en-US" sz="2000" b="1" i="1" smtClean="0">
                                      <a:solidFill>
                                        <a:srgbClr val="FF0000"/>
                                      </a:solidFill>
                                      <a:latin typeface="Cambria Math" panose="02040503050406030204" pitchFamily="18" charset="0"/>
                                      <a:cs typeface="Times New Roman" pitchFamily="18" charset="0"/>
                                    </a:rPr>
                                    <m:t>𝒏</m:t>
                                  </m:r>
                                  <m:r>
                                    <a:rPr lang="en-US" sz="2000" i="1">
                                      <a:latin typeface="Cambria Math" panose="02040503050406030204" pitchFamily="18" charset="0"/>
                                      <a:cs typeface="Times New Roman" pitchFamily="18" charset="0"/>
                                    </a:rPr>
                                    <m:t>𝜇</m:t>
                                  </m:r>
                                </m:e>
                              </m:d>
                            </m:e>
                          </m:func>
                        </m:e>
                      </m:nary>
                    </m:oMath>
                  </m:oMathPara>
                </a14:m>
                <a:endParaRPr lang="en-US" sz="2000" dirty="0">
                  <a:latin typeface="helvetica" panose="020B0604020202020204" pitchFamily="34" charset="0"/>
                  <a:cs typeface="helvetica" panose="020B0604020202020204" pitchFamily="34" charset="0"/>
                </a:endParaRPr>
              </a:p>
              <a:p>
                <a:pPr lvl="1">
                  <a:lnSpc>
                    <a:spcPct val="100000"/>
                  </a:lnSpc>
                  <a:spcBef>
                    <a:spcPts val="600"/>
                  </a:spcBef>
                  <a:spcAft>
                    <a:spcPts val="600"/>
                  </a:spcAft>
                </a:pPr>
                <a:r>
                  <a:rPr lang="en-US" sz="2000" dirty="0">
                    <a:latin typeface="helvetica" panose="020B0604020202020204" pitchFamily="34" charset="0"/>
                    <a:cs typeface="helvetica" panose="020B0604020202020204" pitchFamily="34" charset="0"/>
                  </a:rPr>
                  <a:t>where </a:t>
                </a:r>
                <a14:m>
                  <m:oMath xmlns:m="http://schemas.openxmlformats.org/officeDocument/2006/math">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m:rPr>
                            <m:sty m:val="p"/>
                          </m:rPr>
                          <a:rPr lang="en-US" sz="2000">
                            <a:solidFill>
                              <a:srgbClr val="00B050"/>
                            </a:solidFill>
                            <a:latin typeface="Cambria Math" panose="02040503050406030204" pitchFamily="18" charset="0"/>
                            <a:cs typeface="Times New Roman" pitchFamily="18" charset="0"/>
                          </a:rPr>
                          <m:t>max</m:t>
                        </m:r>
                      </m:sub>
                    </m:sSub>
                  </m:oMath>
                </a14:m>
                <a:r>
                  <a:rPr lang="en-US" sz="2000" dirty="0">
                    <a:latin typeface="helvetica" panose="020B0604020202020204" pitchFamily="34" charset="0"/>
                    <a:cs typeface="helvetica" panose="020B0604020202020204" pitchFamily="34" charset="0"/>
                  </a:rPr>
                  <a:t> is the largest number of particles within constraint</a:t>
                </a:r>
              </a:p>
              <a:p>
                <a:pPr lvl="1">
                  <a:lnSpc>
                    <a:spcPct val="100000"/>
                  </a:lnSpc>
                  <a:spcAft>
                    <a:spcPts val="600"/>
                  </a:spcAft>
                </a:pPr>
                <a14:m>
                  <m:oMath xmlns:m="http://schemas.openxmlformats.org/officeDocument/2006/math">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oMath>
                </a14:m>
                <a:r>
                  <a:rPr lang="en-US" sz="2000" dirty="0">
                    <a:latin typeface="helvetica" panose="020B0604020202020204" pitchFamily="34" charset="0"/>
                    <a:cs typeface="helvetica" panose="020B0604020202020204" pitchFamily="34" charset="0"/>
                  </a:rPr>
                  <a:t> is the density of state with </a:t>
                </a:r>
                <a14:m>
                  <m:oMath xmlns:m="http://schemas.openxmlformats.org/officeDocument/2006/math">
                    <m:r>
                      <a:rPr lang="en-US" sz="2000" i="1">
                        <a:latin typeface="Cambria Math" panose="02040503050406030204" pitchFamily="18" charset="0"/>
                        <a:cs typeface="Times New Roman" pitchFamily="18" charset="0"/>
                      </a:rPr>
                      <m:t>𝑛</m:t>
                    </m:r>
                  </m:oMath>
                </a14:m>
                <a:r>
                  <a:rPr lang="en-US" sz="2000" dirty="0">
                    <a:latin typeface="helvetica" panose="020B0604020202020204" pitchFamily="34" charset="0"/>
                    <a:cs typeface="helvetica" panose="020B0604020202020204" pitchFamily="34" charset="0"/>
                  </a:rPr>
                  <a:t> particles</a:t>
                </a: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731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6" y="76200"/>
            <a:ext cx="8229600" cy="685800"/>
          </a:xfrm>
        </p:spPr>
        <p:txBody>
          <a:bodyPr>
            <a:noAutofit/>
          </a:bodyPr>
          <a:lstStyle/>
          <a:p>
            <a:r>
              <a:rPr lang="en-US" sz="3600" dirty="0">
                <a:latin typeface="helvetica" panose="020B0604020202020204" pitchFamily="34" charset="0"/>
                <a:cs typeface="helvetica" panose="020B0604020202020204" pitchFamily="34" charset="0"/>
              </a:rPr>
              <a:t>Jamming in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09246" y="4088489"/>
                <a:ext cx="10858640" cy="2209800"/>
              </a:xfrm>
            </p:spPr>
            <p:txBody>
              <a:bodyPr>
                <a:normAutofit/>
              </a:bodyPr>
              <a:lstStyle/>
              <a:p>
                <a:pPr lvl="1">
                  <a:spcAft>
                    <a:spcPts val="1800"/>
                  </a:spcAft>
                  <a:buFont typeface="Wingdings" panose="05000000000000000000" pitchFamily="2" charset="2"/>
                  <a:buChar char="§"/>
                </a:pPr>
                <a:r>
                  <a:rPr lang="en-US" dirty="0" smtClean="0">
                    <a:latin typeface="helvetica" panose="020B0604020202020204" pitchFamily="34" charset="0"/>
                    <a:cs typeface="helvetica" panose="020B0604020202020204" pitchFamily="34" charset="0"/>
                  </a:rPr>
                  <a:t>Bigger </a:t>
                </a:r>
                <a14:m>
                  <m:oMath xmlns:m="http://schemas.openxmlformats.org/officeDocument/2006/math">
                    <m:r>
                      <a:rPr lang="en-US" i="1">
                        <a:latin typeface="Cambria Math"/>
                        <a:cs typeface="Times New Roman" pitchFamily="18" charset="0"/>
                      </a:rPr>
                      <m:t>𝜇</m:t>
                    </m:r>
                    <m:r>
                      <a:rPr lang="en-US" b="0" i="1" smtClean="0">
                        <a:latin typeface="Cambria Math" panose="02040503050406030204" pitchFamily="18" charset="0"/>
                        <a:cs typeface="Times New Roman" pitchFamily="18" charset="0"/>
                      </a:rPr>
                      <m:t> </m:t>
                    </m:r>
                  </m:oMath>
                </a14:m>
                <a:r>
                  <a:rPr lang="en-US" dirty="0" smtClean="0">
                    <a:latin typeface="helvetica" panose="020B0604020202020204" pitchFamily="34" charset="0"/>
                    <a:cs typeface="helvetica" panose="020B0604020202020204" pitchFamily="34" charset="0"/>
                    <a:sym typeface="Wingdings" panose="05000000000000000000" pitchFamily="2" charset="2"/>
                  </a:rPr>
                  <a:t>     higher </a:t>
                </a:r>
                <a:r>
                  <a:rPr lang="en-US" dirty="0">
                    <a:latin typeface="helvetica" panose="020B0604020202020204" pitchFamily="34" charset="0"/>
                    <a:cs typeface="helvetica" panose="020B0604020202020204" pitchFamily="34" charset="0"/>
                    <a:sym typeface="Wingdings" panose="05000000000000000000" pitchFamily="2" charset="2"/>
                  </a:rPr>
                  <a:t>packing fraction </a:t>
                </a:r>
                <a14:m>
                  <m:oMath xmlns:m="http://schemas.openxmlformats.org/officeDocument/2006/math">
                    <m:r>
                      <a:rPr lang="en-US" i="1">
                        <a:latin typeface="Cambria Math"/>
                        <a:cs typeface="Times New Roman" pitchFamily="18" charset="0"/>
                        <a:sym typeface="Wingdings" panose="05000000000000000000" pitchFamily="2" charset="2"/>
                      </a:rPr>
                      <m:t>𝜌</m:t>
                    </m:r>
                  </m:oMath>
                </a14:m>
                <a:endParaRPr lang="en-US" dirty="0">
                  <a:latin typeface="helvetica" panose="020B0604020202020204" pitchFamily="34" charset="0"/>
                  <a:cs typeface="helvetica" panose="020B0604020202020204" pitchFamily="34" charset="0"/>
                </a:endParaRPr>
              </a:p>
              <a:p>
                <a:pPr lvl="1">
                  <a:spcAft>
                    <a:spcPts val="1200"/>
                  </a:spcAft>
                  <a:buFont typeface="Wingdings" panose="05000000000000000000" pitchFamily="2" charset="2"/>
                  <a:buChar char="§"/>
                </a:pPr>
                <a14:m>
                  <m:oMath xmlns:m="http://schemas.openxmlformats.org/officeDocument/2006/math">
                    <m:r>
                      <a:rPr lang="en-US" i="1">
                        <a:latin typeface="Cambria Math"/>
                        <a:cs typeface="Times New Roman" pitchFamily="18" charset="0"/>
                      </a:rPr>
                      <m:t>𝜇</m:t>
                    </m:r>
                  </m:oMath>
                </a14:m>
                <a:r>
                  <a:rPr lang="en-US" dirty="0">
                    <a:latin typeface="helvetica" panose="020B0604020202020204" pitchFamily="34" charset="0"/>
                    <a:cs typeface="helvetica" panose="020B0604020202020204" pitchFamily="34" charset="0"/>
                  </a:rPr>
                  <a:t> is big enough </a:t>
                </a:r>
                <a:r>
                  <a:rPr lang="en-US" dirty="0" smtClean="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sym typeface="Wingdings" panose="05000000000000000000" pitchFamily="2" charset="2"/>
                  </a:rPr>
                  <a:t>   non-equilibrium </a:t>
                </a:r>
                <a:r>
                  <a:rPr lang="en-US" dirty="0">
                    <a:latin typeface="helvetica" panose="020B0604020202020204" pitchFamily="34" charset="0"/>
                    <a:cs typeface="helvetica" panose="020B0604020202020204" pitchFamily="34" charset="0"/>
                    <a:sym typeface="Wingdings" panose="05000000000000000000" pitchFamily="2" charset="2"/>
                  </a:rPr>
                  <a:t>state: </a:t>
                </a:r>
                <a:r>
                  <a:rPr lang="en-US" b="1" dirty="0">
                    <a:solidFill>
                      <a:srgbClr val="FF0000"/>
                    </a:solidFill>
                    <a:latin typeface="helvetica" panose="020B0604020202020204" pitchFamily="34" charset="0"/>
                    <a:cs typeface="helvetica" panose="020B0604020202020204" pitchFamily="34" charset="0"/>
                    <a:sym typeface="Wingdings" panose="05000000000000000000" pitchFamily="2" charset="2"/>
                  </a:rPr>
                  <a:t>Jamming state</a:t>
                </a:r>
                <a:endParaRPr lang="en-US" b="1" dirty="0">
                  <a:solidFill>
                    <a:srgbClr val="FF0000"/>
                  </a:solidFill>
                  <a:latin typeface="helvetica" panose="020B0604020202020204" pitchFamily="34" charset="0"/>
                  <a:cs typeface="helvetica" panose="020B0604020202020204" pitchFamily="34" charset="0"/>
                </a:endParaRPr>
              </a:p>
              <a:p>
                <a:pPr lvl="1">
                  <a:spcAft>
                    <a:spcPts val="1200"/>
                  </a:spcAft>
                  <a:buFont typeface="Wingdings" panose="05000000000000000000" pitchFamily="2" charset="2"/>
                  <a:buChar char="§"/>
                </a:pPr>
                <a:r>
                  <a:rPr lang="en-US" dirty="0">
                    <a:latin typeface="helvetica" panose="020B0604020202020204" pitchFamily="34" charset="0"/>
                    <a:cs typeface="helvetica" panose="020B0604020202020204" pitchFamily="34" charset="0"/>
                  </a:rPr>
                  <a:t>Mean filed </a:t>
                </a:r>
                <a:r>
                  <a:rPr lang="en-US" dirty="0" smtClean="0">
                    <a:latin typeface="helvetica" panose="020B0604020202020204" pitchFamily="34" charset="0"/>
                    <a:cs typeface="helvetica" panose="020B0604020202020204" pitchFamily="34" charset="0"/>
                  </a:rPr>
                  <a:t>theory   </a:t>
                </a:r>
                <a:r>
                  <a:rPr lang="en-US" dirty="0">
                    <a:latin typeface="helvetica" panose="020B0604020202020204" pitchFamily="34" charset="0"/>
                    <a:cs typeface="helvetica" panose="020B0604020202020204" pitchFamily="34" charset="0"/>
                    <a:sym typeface="Wingdings" panose="05000000000000000000" pitchFamily="2" charset="2"/>
                  </a:rPr>
                  <a:t> </a:t>
                </a:r>
                <a:r>
                  <a:rPr lang="en-US" dirty="0" smtClean="0">
                    <a:latin typeface="helvetica" panose="020B0604020202020204" pitchFamily="34" charset="0"/>
                    <a:cs typeface="helvetica" panose="020B0604020202020204" pitchFamily="34" charset="0"/>
                    <a:sym typeface="Wingdings" panose="05000000000000000000" pitchFamily="2" charset="2"/>
                  </a:rPr>
                  <a:t>  </a:t>
                </a:r>
                <a:r>
                  <a:rPr lang="en-US" u="sng" dirty="0" smtClean="0">
                    <a:solidFill>
                      <a:srgbClr val="002060"/>
                    </a:solidFill>
                    <a:latin typeface="helvetica" panose="020B0604020202020204" pitchFamily="34" charset="0"/>
                    <a:cs typeface="helvetica" panose="020B0604020202020204" pitchFamily="34" charset="0"/>
                    <a:sym typeface="Wingdings" panose="05000000000000000000" pitchFamily="2" charset="2"/>
                  </a:rPr>
                  <a:t>phase </a:t>
                </a:r>
                <a:r>
                  <a:rPr lang="en-US" u="sng" dirty="0">
                    <a:solidFill>
                      <a:srgbClr val="002060"/>
                    </a:solidFill>
                    <a:latin typeface="helvetica" panose="020B0604020202020204" pitchFamily="34" charset="0"/>
                    <a:cs typeface="helvetica" panose="020B0604020202020204" pitchFamily="34" charset="0"/>
                    <a:sym typeface="Wingdings" panose="05000000000000000000" pitchFamily="2" charset="2"/>
                  </a:rPr>
                  <a:t>transition </a:t>
                </a:r>
                <a:r>
                  <a:rPr lang="en-US" dirty="0">
                    <a:latin typeface="helvetica" panose="020B0604020202020204" pitchFamily="34" charset="0"/>
                    <a:cs typeface="helvetica" panose="020B0604020202020204" pitchFamily="34" charset="0"/>
                    <a:sym typeface="Wingdings" panose="05000000000000000000" pitchFamily="2" charset="2"/>
                  </a:rPr>
                  <a:t>underlying </a:t>
                </a:r>
                <a:r>
                  <a:rPr lang="en-US" u="sng" dirty="0">
                    <a:solidFill>
                      <a:srgbClr val="C00000"/>
                    </a:solidFill>
                    <a:latin typeface="helvetica" panose="020B0604020202020204" pitchFamily="34" charset="0"/>
                    <a:cs typeface="helvetica" panose="020B0604020202020204" pitchFamily="34" charset="0"/>
                  </a:rPr>
                  <a:t>jamming transition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09246" y="4088489"/>
                <a:ext cx="10858640" cy="2209800"/>
              </a:xfrm>
              <a:blipFill rotWithShape="0">
                <a:blip r:embed="rId3"/>
                <a:stretch>
                  <a:fillRect t="-3591"/>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
        <p:nvSpPr>
          <p:cNvPr id="4" name="Flowchart: Magnetic Disk 3"/>
          <p:cNvSpPr/>
          <p:nvPr/>
        </p:nvSpPr>
        <p:spPr>
          <a:xfrm>
            <a:off x="3314700" y="990600"/>
            <a:ext cx="5334000" cy="2667000"/>
          </a:xfrm>
          <a:prstGeom prst="flowChartMagneticDisk">
            <a:avLst/>
          </a:prstGeom>
          <a:pattFill prst="lgConfetti">
            <a:fgClr>
              <a:schemeClr val="accent1"/>
            </a:fgClr>
            <a:bgClr>
              <a:schemeClr val="bg1"/>
            </a:bgClr>
          </a:pattFill>
          <a:ln w="444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s://upload.wikimedia.org/wikipedia/commons/thumb/b/be/Complex_network_trigonal_lattice.svg/2000px-Complex_network_trigonal_lattic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1981200"/>
            <a:ext cx="1524000" cy="152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p:cNvSpPr/>
              <p:nvPr/>
            </p:nvSpPr>
            <p:spPr>
              <a:xfrm>
                <a:off x="4191000" y="2031713"/>
                <a:ext cx="801630"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000" i="1">
                          <a:solidFill>
                            <a:srgbClr val="FF0000"/>
                          </a:solidFill>
                          <a:latin typeface="Cambria Math"/>
                          <a:cs typeface="Times New Roman" pitchFamily="18" charset="0"/>
                        </a:rPr>
                        <m:t>𝜇</m:t>
                      </m:r>
                    </m:oMath>
                  </m:oMathPara>
                </a14:m>
                <a:endParaRPr lang="en-US" sz="6000" dirty="0">
                  <a:solidFill>
                    <a:srgbClr val="FF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667000" y="2031712"/>
                <a:ext cx="801630" cy="1015663"/>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75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cheng7\Google Drive\Research\Qualifier\Pictures\KPRL31_2.jpg"/>
          <p:cNvPicPr>
            <a:picLocks noChangeAspect="1" noChangeArrowheads="1"/>
          </p:cNvPicPr>
          <p:nvPr/>
        </p:nvPicPr>
        <p:blipFill rotWithShape="1">
          <a:blip r:embed="rId2">
            <a:extLst>
              <a:ext uri="{28A0092B-C50C-407E-A947-70E740481C1C}">
                <a14:useLocalDpi xmlns:a14="http://schemas.microsoft.com/office/drawing/2010/main" val="0"/>
              </a:ext>
            </a:extLst>
          </a:blip>
          <a:srcRect r="10458"/>
          <a:stretch/>
        </p:blipFill>
        <p:spPr bwMode="auto">
          <a:xfrm>
            <a:off x="1545772" y="1295400"/>
            <a:ext cx="5714999" cy="42022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1981200" y="304800"/>
                <a:ext cx="8229600" cy="792162"/>
              </a:xfrm>
            </p:spPr>
            <p:txBody>
              <a:bodyPr>
                <a:normAutofit fontScale="90000"/>
              </a:bodyPr>
              <a:lstStyle/>
              <a:p>
                <a:pPr lvl="1" algn="ctr" rtl="0">
                  <a:spcBef>
                    <a:spcPct val="0"/>
                  </a:spcBef>
                </a:pPr>
                <a:r>
                  <a:rPr lang="en-US" sz="2400" b="1" dirty="0" smtClean="0">
                    <a:solidFill>
                      <a:srgbClr val="002060"/>
                    </a:solidFill>
                    <a:latin typeface="helvetica" panose="020B0604020202020204" pitchFamily="34" charset="0"/>
                    <a:cs typeface="helvetica" panose="020B0604020202020204" pitchFamily="34" charset="0"/>
                    <a:sym typeface="Wingdings" panose="05000000000000000000" pitchFamily="2" charset="2"/>
                  </a:rPr>
                  <a:t>Equilibrium phase </a:t>
                </a:r>
                <a:r>
                  <a:rPr lang="en-US" sz="2400" b="1" dirty="0">
                    <a:solidFill>
                      <a:srgbClr val="002060"/>
                    </a:solidFill>
                    <a:latin typeface="helvetica" panose="020B0604020202020204" pitchFamily="34" charset="0"/>
                    <a:cs typeface="helvetica" panose="020B0604020202020204" pitchFamily="34" charset="0"/>
                    <a:sym typeface="Wingdings" panose="05000000000000000000" pitchFamily="2" charset="2"/>
                  </a:rPr>
                  <a:t>transition</a:t>
                </a:r>
                <a:r>
                  <a:rPr lang="en-US" sz="2400" b="1" dirty="0">
                    <a:solidFill>
                      <a:srgbClr val="FF0000"/>
                    </a:solidFill>
                    <a:latin typeface="helvetica" panose="020B0604020202020204" pitchFamily="34" charset="0"/>
                    <a:cs typeface="helvetica" panose="020B0604020202020204" pitchFamily="34" charset="0"/>
                    <a:sym typeface="Wingdings" panose="05000000000000000000" pitchFamily="2" charset="2"/>
                  </a:rPr>
                  <a:t>  </a:t>
                </a:r>
                <a14:m>
                  <m:oMath xmlns:m="http://schemas.openxmlformats.org/officeDocument/2006/math">
                    <m:groupChr>
                      <m:groupChrPr>
                        <m:chr m:val="⇔"/>
                        <m:vertJc m:val="bot"/>
                        <m:ctrlPr>
                          <a:rPr lang="en-US" b="1" i="1">
                            <a:latin typeface="Cambria Math"/>
                            <a:cs typeface="Times New Roman" pitchFamily="18" charset="0"/>
                            <a:sym typeface="Wingdings" panose="05000000000000000000" pitchFamily="2" charset="2"/>
                          </a:rPr>
                        </m:ctrlPr>
                      </m:groupChrPr>
                      <m:e>
                        <m:r>
                          <m:rPr>
                            <m:brk m:alnAt="2"/>
                          </m:rPr>
                          <a:rPr lang="en-US" b="1" i="1" smtClean="0">
                            <a:latin typeface="Cambria Math"/>
                            <a:cs typeface="Times New Roman" pitchFamily="18" charset="0"/>
                            <a:sym typeface="Wingdings" panose="05000000000000000000" pitchFamily="2" charset="2"/>
                          </a:rPr>
                          <m:t> </m:t>
                        </m:r>
                        <m:r>
                          <a:rPr lang="en-US" b="1" i="1" smtClean="0">
                            <a:latin typeface="Cambria Math"/>
                            <a:cs typeface="Times New Roman" pitchFamily="18" charset="0"/>
                            <a:sym typeface="Wingdings" panose="05000000000000000000" pitchFamily="2" charset="2"/>
                          </a:rPr>
                          <m:t>              </m:t>
                        </m:r>
                      </m:e>
                    </m:groupChr>
                  </m:oMath>
                </a14:m>
                <a:r>
                  <a:rPr lang="en-US" sz="2400" b="1" dirty="0">
                    <a:latin typeface="helvetica" panose="020B0604020202020204" pitchFamily="34" charset="0"/>
                    <a:cs typeface="helvetica" panose="020B0604020202020204" pitchFamily="34" charset="0"/>
                    <a:sym typeface="Wingdings" panose="05000000000000000000" pitchFamily="2" charset="2"/>
                  </a:rPr>
                  <a:t>  </a:t>
                </a:r>
                <a:r>
                  <a:rPr lang="en-US" sz="2400" b="1" dirty="0">
                    <a:solidFill>
                      <a:srgbClr val="C00000"/>
                    </a:solidFill>
                    <a:latin typeface="helvetica" panose="020B0604020202020204" pitchFamily="34" charset="0"/>
                    <a:cs typeface="helvetica" panose="020B0604020202020204" pitchFamily="34" charset="0"/>
                    <a:sym typeface="Wingdings" panose="05000000000000000000" pitchFamily="2" charset="2"/>
                  </a:rPr>
                  <a:t>Jamming Transition?</a:t>
                </a:r>
                <a:endParaRPr lang="en-US" dirty="0">
                  <a:latin typeface="helvetica" panose="020B0604020202020204" pitchFamily="34" charset="0"/>
                  <a:cs typeface="helvetica" panose="020B0604020202020204"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981200" y="304800"/>
                <a:ext cx="8229600" cy="792162"/>
              </a:xfrm>
              <a:blipFill rotWithShape="0">
                <a:blip r:embed="rId3"/>
                <a:stretch>
                  <a:fillRect/>
                </a:stretch>
              </a:blipFill>
            </p:spPr>
            <p:txBody>
              <a:bodyPr/>
              <a:lstStyle/>
              <a:p>
                <a:r>
                  <a:rPr lang="en-US">
                    <a:noFill/>
                  </a:rPr>
                  <a:t> </a:t>
                </a:r>
              </a:p>
            </p:txBody>
          </p:sp>
        </mc:Fallback>
      </mc:AlternateContent>
      <p:sp>
        <p:nvSpPr>
          <p:cNvPr id="3" name="Content Placeholder 2"/>
          <p:cNvSpPr>
            <a:spLocks noGrp="1"/>
          </p:cNvSpPr>
          <p:nvPr>
            <p:ph idx="1"/>
          </p:nvPr>
        </p:nvSpPr>
        <p:spPr>
          <a:xfrm>
            <a:off x="7162800" y="2133600"/>
            <a:ext cx="3276600" cy="3505200"/>
          </a:xfrm>
        </p:spPr>
        <p:txBody>
          <a:bodyPr>
            <a:normAutofit/>
          </a:bodyPr>
          <a:lstStyle/>
          <a:p>
            <a:pPr marL="342900" lvl="1" indent="-342900">
              <a:spcBef>
                <a:spcPts val="1200"/>
              </a:spcBef>
              <a:spcAft>
                <a:spcPts val="1800"/>
              </a:spcAft>
            </a:pPr>
            <a:r>
              <a:rPr lang="en-US" b="1" dirty="0">
                <a:latin typeface="Times New Roman" pitchFamily="18" charset="0"/>
                <a:cs typeface="Times New Roman" pitchFamily="18" charset="0"/>
              </a:rPr>
              <a:t>Mean-field model</a:t>
            </a:r>
          </a:p>
          <a:p>
            <a:pPr marL="342900" lvl="1" indent="-342900">
              <a:lnSpc>
                <a:spcPct val="120000"/>
              </a:lnSpc>
              <a:spcAft>
                <a:spcPts val="1200"/>
              </a:spcAft>
            </a:pPr>
            <a:r>
              <a:rPr lang="en-US" b="1" dirty="0">
                <a:solidFill>
                  <a:srgbClr val="FF0000"/>
                </a:solidFill>
                <a:latin typeface="Times New Roman" pitchFamily="18" charset="0"/>
                <a:cs typeface="Times New Roman" pitchFamily="18" charset="0"/>
              </a:rPr>
              <a:t>Phase transition</a:t>
            </a:r>
            <a:r>
              <a:rPr lang="en-US" dirty="0">
                <a:latin typeface="Times New Roman" pitchFamily="18" charset="0"/>
                <a:cs typeface="Times New Roman" pitchFamily="18" charset="0"/>
              </a:rPr>
              <a:t> found underlying </a:t>
            </a:r>
            <a:r>
              <a:rPr lang="en-US" b="1" dirty="0">
                <a:solidFill>
                  <a:srgbClr val="002060"/>
                </a:solidFill>
                <a:latin typeface="Times New Roman" pitchFamily="18" charset="0"/>
                <a:cs typeface="Times New Roman" pitchFamily="18" charset="0"/>
              </a:rPr>
              <a:t>jamming transition</a:t>
            </a:r>
          </a:p>
          <a:p>
            <a:pPr marL="342900" lvl="1" indent="-342900">
              <a:spcAft>
                <a:spcPts val="1200"/>
              </a:spcAft>
            </a:pPr>
            <a:endParaRPr lang="en-US" b="1" dirty="0">
              <a:solidFill>
                <a:srgbClr val="002060"/>
              </a:solidFill>
              <a:latin typeface="Times New Roman" pitchFamily="18" charset="0"/>
              <a:cs typeface="Times New Roman" pitchFamily="18" charset="0"/>
            </a:endParaRPr>
          </a:p>
        </p:txBody>
      </p:sp>
      <p:sp>
        <p:nvSpPr>
          <p:cNvPr id="4" name="Rectangle 3"/>
          <p:cNvSpPr/>
          <p:nvPr/>
        </p:nvSpPr>
        <p:spPr>
          <a:xfrm>
            <a:off x="5435141" y="6349577"/>
            <a:ext cx="5486400" cy="369332"/>
          </a:xfrm>
          <a:prstGeom prst="rect">
            <a:avLst/>
          </a:prstGeom>
        </p:spPr>
        <p:txBody>
          <a:bodyPr wrap="square">
            <a:spAutoFit/>
          </a:bodyPr>
          <a:lstStyle/>
          <a:p>
            <a:r>
              <a:rPr lang="en-US" dirty="0" err="1">
                <a:solidFill>
                  <a:schemeClr val="tx1">
                    <a:lumMod val="65000"/>
                    <a:lumOff val="35000"/>
                  </a:schemeClr>
                </a:solidFill>
              </a:rPr>
              <a:t>Krzakala</a:t>
            </a:r>
            <a:r>
              <a:rPr lang="en-US" dirty="0">
                <a:solidFill>
                  <a:schemeClr val="tx1">
                    <a:lumMod val="65000"/>
                    <a:lumOff val="35000"/>
                  </a:schemeClr>
                </a:solidFill>
              </a:rPr>
              <a:t>, </a:t>
            </a:r>
            <a:r>
              <a:rPr lang="en-US" dirty="0" err="1">
                <a:solidFill>
                  <a:schemeClr val="tx1">
                    <a:lumMod val="65000"/>
                    <a:lumOff val="35000"/>
                  </a:schemeClr>
                </a:solidFill>
              </a:rPr>
              <a:t>Tarzia</a:t>
            </a:r>
            <a:r>
              <a:rPr lang="en-US" dirty="0">
                <a:solidFill>
                  <a:schemeClr val="tx1">
                    <a:lumMod val="65000"/>
                    <a:lumOff val="35000"/>
                  </a:schemeClr>
                </a:solidFill>
              </a:rPr>
              <a:t>, and </a:t>
            </a:r>
            <a:r>
              <a:rPr lang="en-US" dirty="0" err="1">
                <a:solidFill>
                  <a:schemeClr val="tx1">
                    <a:lumMod val="65000"/>
                    <a:lumOff val="35000"/>
                  </a:schemeClr>
                </a:solidFill>
              </a:rPr>
              <a:t>Zdeborova</a:t>
            </a:r>
            <a:r>
              <a:rPr lang="en-US" dirty="0">
                <a:solidFill>
                  <a:schemeClr val="tx1">
                    <a:lumMod val="65000"/>
                    <a:lumOff val="35000"/>
                  </a:schemeClr>
                </a:solidFill>
              </a:rPr>
              <a:t>, </a:t>
            </a:r>
            <a:r>
              <a:rPr lang="en-US" i="1" dirty="0">
                <a:solidFill>
                  <a:schemeClr val="tx1">
                    <a:lumMod val="65000"/>
                    <a:lumOff val="35000"/>
                  </a:schemeClr>
                </a:solidFill>
              </a:rPr>
              <a:t>PRL</a:t>
            </a:r>
            <a:r>
              <a:rPr lang="en-US" dirty="0">
                <a:solidFill>
                  <a:schemeClr val="tx1">
                    <a:lumMod val="65000"/>
                    <a:lumOff val="35000"/>
                  </a:schemeClr>
                </a:solidFill>
              </a:rPr>
              <a:t> </a:t>
            </a:r>
            <a:r>
              <a:rPr lang="en-US" b="1" dirty="0">
                <a:solidFill>
                  <a:schemeClr val="tx1">
                    <a:lumMod val="65000"/>
                    <a:lumOff val="35000"/>
                  </a:schemeClr>
                </a:solidFill>
              </a:rPr>
              <a:t>101</a:t>
            </a:r>
            <a:r>
              <a:rPr lang="en-US" dirty="0">
                <a:solidFill>
                  <a:schemeClr val="tx1">
                    <a:lumMod val="65000"/>
                    <a:lumOff val="35000"/>
                  </a:schemeClr>
                </a:solidFill>
              </a:rPr>
              <a:t>, 165702 (2008)</a:t>
            </a:r>
          </a:p>
        </p:txBody>
      </p:sp>
      <p:sp>
        <p:nvSpPr>
          <p:cNvPr id="5" name="Rectangle 4"/>
          <p:cNvSpPr/>
          <p:nvPr/>
        </p:nvSpPr>
        <p:spPr>
          <a:xfrm>
            <a:off x="4016829" y="5552032"/>
            <a:ext cx="5174302" cy="523220"/>
          </a:xfrm>
          <a:prstGeom prst="rect">
            <a:avLst/>
          </a:prstGeom>
        </p:spPr>
        <p:txBody>
          <a:bodyPr wrap="none">
            <a:spAutoFit/>
          </a:bodyPr>
          <a:lstStyle/>
          <a:p>
            <a:pPr marL="0" lvl="1">
              <a:spcAft>
                <a:spcPts val="1200"/>
              </a:spcAft>
            </a:pPr>
            <a:r>
              <a:rPr lang="en-US" sz="2800" dirty="0">
                <a:solidFill>
                  <a:srgbClr val="C00000"/>
                </a:solidFill>
                <a:latin typeface="Arial" panose="020B0604020202020204" pitchFamily="34" charset="0"/>
                <a:cs typeface="Arial" panose="020B0604020202020204" pitchFamily="34" charset="0"/>
              </a:rPr>
              <a:t>True in non-mean-filed model? </a:t>
            </a:r>
            <a:endParaRPr lang="en-US" sz="20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7309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txBox="1">
            <a:spLocks/>
          </p:cNvSpPr>
          <p:nvPr/>
        </p:nvSpPr>
        <p:spPr>
          <a:xfrm>
            <a:off x="754174" y="-13875"/>
            <a:ext cx="8229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Model: Hierarchical 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3638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txBox="1">
            <a:spLocks/>
          </p:cNvSpPr>
          <p:nvPr/>
        </p:nvSpPr>
        <p:spPr>
          <a:xfrm>
            <a:off x="754174" y="-13875"/>
            <a:ext cx="8229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Model: Hierarchical 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45636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2" name="Title 1"/>
          <p:cNvSpPr>
            <a:spLocks noGrp="1"/>
          </p:cNvSpPr>
          <p:nvPr>
            <p:ph type="title"/>
          </p:nvPr>
        </p:nvSpPr>
        <p:spPr>
          <a:xfrm>
            <a:off x="754174" y="-13875"/>
            <a:ext cx="8229600" cy="914400"/>
          </a:xfrm>
        </p:spPr>
        <p:txBody>
          <a:bodyPr>
            <a:normAutofit/>
          </a:bodyPr>
          <a:lstStyle/>
          <a:p>
            <a:r>
              <a:rPr lang="en-US" sz="3600" dirty="0">
                <a:latin typeface="helvetica" panose="020B0604020202020204" pitchFamily="34" charset="0"/>
                <a:cs typeface="helvetica" panose="020B0604020202020204" pitchFamily="34" charset="0"/>
              </a:rPr>
              <a:t>Model: Hierarchical </a:t>
            </a:r>
            <a:r>
              <a:rPr lang="en-US" sz="3600" dirty="0" smtClean="0">
                <a:latin typeface="helvetica" panose="020B0604020202020204" pitchFamily="34" charset="0"/>
                <a:cs typeface="helvetica" panose="020B0604020202020204" pitchFamily="34" charset="0"/>
              </a:rPr>
              <a:t>Networks</a:t>
            </a:r>
            <a:endParaRPr lang="en-US" sz="3600" dirty="0">
              <a:latin typeface="helvetica" panose="020B0604020202020204" pitchFamily="34" charset="0"/>
              <a:cs typeface="helvetica" panose="020B0604020202020204" pitchFamily="34" charset="0"/>
            </a:endParaRPr>
          </a:p>
        </p:txBody>
      </p:sp>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474" y="2284394"/>
            <a:ext cx="6591300" cy="4943475"/>
          </a:xfrm>
          <a:prstGeom prst="rect">
            <a:avLst/>
          </a:prstGeom>
        </p:spPr>
      </p:pic>
      <p:sp>
        <p:nvSpPr>
          <p:cNvPr id="7" name="Rectangle 6"/>
          <p:cNvSpPr/>
          <p:nvPr/>
        </p:nvSpPr>
        <p:spPr>
          <a:xfrm>
            <a:off x="8553157" y="3810000"/>
            <a:ext cx="2377440" cy="131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137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xcheng\Dropbox\Research\Qualifier\Pictures\HN3_short_color.jpg"/>
          <p:cNvPicPr>
            <a:picLocks noChangeAspect="1" noChangeArrowheads="1"/>
          </p:cNvPicPr>
          <p:nvPr/>
        </p:nvPicPr>
        <p:blipFill rotWithShape="1">
          <a:blip r:embed="rId2">
            <a:extLst>
              <a:ext uri="{28A0092B-C50C-407E-A947-70E740481C1C}">
                <a14:useLocalDpi xmlns:a14="http://schemas.microsoft.com/office/drawing/2010/main" val="0"/>
              </a:ext>
            </a:extLst>
          </a:blip>
          <a:srcRect t="9007" b="12813"/>
          <a:stretch/>
        </p:blipFill>
        <p:spPr bwMode="auto">
          <a:xfrm>
            <a:off x="2392474" y="2863868"/>
            <a:ext cx="7468183" cy="18922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p:cNvSpPr txBox="1">
                <a:spLocks/>
              </p:cNvSpPr>
              <p:nvPr/>
            </p:nvSpPr>
            <p:spPr>
              <a:xfrm>
                <a:off x="1998788" y="914400"/>
                <a:ext cx="8212012" cy="579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latin typeface="Times New Roman" pitchFamily="18" charset="0"/>
                    <a:cs typeface="Times New Roman" pitchFamily="18" charset="0"/>
                  </a:rPr>
                  <a:t>Hanoi networks </a:t>
                </a:r>
                <a:r>
                  <a:rPr lang="en-US" sz="2000" i="1" dirty="0">
                    <a:latin typeface="Times New Roman" pitchFamily="18" charset="0"/>
                    <a:cs typeface="Times New Roman" pitchFamily="18" charset="0"/>
                  </a:rPr>
                  <a:t>(small world network)</a:t>
                </a:r>
                <a:r>
                  <a:rPr lang="en-US" sz="20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indent="0">
                  <a:spcBef>
                    <a:spcPts val="0"/>
                  </a:spcBef>
                  <a:spcAft>
                    <a:spcPts val="600"/>
                  </a:spcAft>
                  <a:buNone/>
                </a:pPr>
                <a:r>
                  <a:rPr lang="en-US" sz="2400" b="1" dirty="0">
                    <a:solidFill>
                      <a:srgbClr val="00B050"/>
                    </a:solidFill>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fixed structure</a:t>
                </a:r>
                <a:r>
                  <a:rPr lang="en-US" sz="2400" dirty="0">
                    <a:latin typeface="Times New Roman" pitchFamily="18" charset="0"/>
                    <a:cs typeface="Times New Roman" pitchFamily="18" charset="0"/>
                  </a:rPr>
                  <a:t>;     </a:t>
                </a:r>
                <a:r>
                  <a:rPr lang="en-US" sz="2400" b="1" u="sng" dirty="0">
                    <a:solidFill>
                      <a:srgbClr val="00B050"/>
                    </a:solidFill>
                    <a:latin typeface="Times New Roman" pitchFamily="18" charset="0"/>
                    <a:cs typeface="Times New Roman" pitchFamily="18" charset="0"/>
                  </a:rPr>
                  <a:t>analytically solvable</a:t>
                </a:r>
                <a:endParaRPr lang="en-US" sz="2400" i="1" u="sng" dirty="0">
                  <a:solidFill>
                    <a:schemeClr val="tx1">
                      <a:lumMod val="50000"/>
                      <a:lumOff val="50000"/>
                    </a:schemeClr>
                  </a:solidFill>
                  <a:latin typeface="Times New Roman" pitchFamily="18" charset="0"/>
                  <a:cs typeface="Times New Roman" pitchFamily="18" charset="0"/>
                </a:endParaRPr>
              </a:p>
              <a:p>
                <a:pPr>
                  <a:lnSpc>
                    <a:spcPct val="120000"/>
                  </a:lnSpc>
                </a:pPr>
                <a:r>
                  <a:rPr lang="en-US" sz="2400" dirty="0">
                    <a:latin typeface="Times New Roman" pitchFamily="18" charset="0"/>
                    <a:cs typeface="Times New Roman" pitchFamily="18" charset="0"/>
                  </a:rPr>
                  <a:t>Hanoi Network with degree of 3  (</a:t>
                </a:r>
                <a:r>
                  <a:rPr lang="en-US" sz="2400" b="1" u="sng" dirty="0">
                    <a:latin typeface="Times New Roman" pitchFamily="18" charset="0"/>
                    <a:cs typeface="Times New Roman" pitchFamily="18" charset="0"/>
                  </a:rPr>
                  <a:t>HN3</a:t>
                </a:r>
                <a:r>
                  <a:rPr lang="en-US" sz="2400" dirty="0">
                    <a:latin typeface="Times New Roman" pitchFamily="18" charset="0"/>
                    <a:cs typeface="Times New Roman" pitchFamily="18" charset="0"/>
                  </a:rPr>
                  <a:t>)</a:t>
                </a:r>
              </a:p>
              <a:p>
                <a:pPr lvl="1">
                  <a:lnSpc>
                    <a:spcPct val="120000"/>
                  </a:lnSpc>
                </a:pPr>
                <a:r>
                  <a:rPr lang="en-US" sz="2000" dirty="0">
                    <a:latin typeface="Times New Roman" pitchFamily="18" charset="0"/>
                    <a:cs typeface="Times New Roman" pitchFamily="18" charset="0"/>
                  </a:rPr>
                  <a:t>Backbone: 1-D: </a:t>
                </a:r>
                <a14:m>
                  <m:oMath xmlns:m="http://schemas.openxmlformats.org/officeDocument/2006/math">
                    <m:r>
                      <a:rPr lang="en-US" sz="2000" i="1" dirty="0">
                        <a:latin typeface="Cambria Math"/>
                      </a:rPr>
                      <m:t>0</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1</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2</m:t>
                    </m:r>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a:rPr>
                      <m:t>⋯</m:t>
                    </m:r>
                  </m:oMath>
                </a14:m>
                <a:r>
                  <a:rPr lang="en-US" sz="2000" dirty="0">
                    <a:latin typeface="Times New Roman" pitchFamily="18" charset="0"/>
                    <a:cs typeface="Times New Roman" pitchFamily="18" charset="0"/>
                  </a:rPr>
                  <a:t> – </a:t>
                </a:r>
                <a14:m>
                  <m:oMath xmlns:m="http://schemas.openxmlformats.org/officeDocument/2006/math">
                    <m:r>
                      <a:rPr lang="en-US" sz="2000" i="1" dirty="0">
                        <a:latin typeface="Cambria Math"/>
                      </a:rPr>
                      <m:t>𝑁</m:t>
                    </m:r>
                  </m:oMath>
                </a14:m>
                <a:r>
                  <a:rPr lang="en-US" sz="2000" dirty="0">
                    <a:latin typeface="Times New Roman" pitchFamily="18" charset="0"/>
                    <a:cs typeface="Times New Roman" pitchFamily="18" charset="0"/>
                  </a:rPr>
                  <a:t> </a:t>
                </a:r>
              </a:p>
              <a:p>
                <a:pPr lvl="1">
                  <a:lnSpc>
                    <a:spcPct val="120000"/>
                  </a:lnSpc>
                </a:pPr>
                <a:r>
                  <a:rPr lang="en-US" sz="2000" dirty="0">
                    <a:latin typeface="Times New Roman" pitchFamily="18" charset="0"/>
                    <a:cs typeface="Times New Roman" pitchFamily="18" charset="0"/>
                  </a:rPr>
                  <a:t>Long-range links:</a:t>
                </a:r>
              </a:p>
              <a:p>
                <a:pPr lvl="1">
                  <a:lnSpc>
                    <a:spcPct val="120000"/>
                  </a:lnSpc>
                </a:pPr>
                <a:endParaRPr lang="en-US" sz="2000" dirty="0">
                  <a:latin typeface="Times New Roman" pitchFamily="18" charset="0"/>
                  <a:cs typeface="Times New Roman" pitchFamily="18" charset="0"/>
                </a:endParaRPr>
              </a:p>
              <a:p>
                <a:pPr marL="457200" lvl="1" indent="0">
                  <a:lnSpc>
                    <a:spcPct val="120000"/>
                  </a:lnSpc>
                  <a:buNone/>
                </a:pPr>
                <a:endParaRPr lang="en-US" sz="2400" dirty="0">
                  <a:latin typeface="Times New Roman" pitchFamily="18" charset="0"/>
                  <a:cs typeface="Times New Roman" pitchFamily="18" charset="0"/>
                </a:endParaRPr>
              </a:p>
              <a:p>
                <a:pPr marL="457200" lvl="1" indent="0">
                  <a:lnSpc>
                    <a:spcPct val="120000"/>
                  </a:lnSpc>
                  <a:buNone/>
                </a:pPr>
                <a:endParaRPr lang="en-US" sz="1800" dirty="0">
                  <a:latin typeface="Times New Roman" pitchFamily="18" charset="0"/>
                  <a:cs typeface="Times New Roman" pitchFamily="18" charset="0"/>
                </a:endParaRPr>
              </a:p>
              <a:p>
                <a:pPr marL="457200" lvl="1" indent="0">
                  <a:lnSpc>
                    <a:spcPct val="120000"/>
                  </a:lnSpc>
                  <a:buNone/>
                </a:pPr>
                <a:endParaRPr lang="en-US" sz="2000" dirty="0">
                  <a:latin typeface="Times New Roman" pitchFamily="18" charset="0"/>
                  <a:cs typeface="Times New Roman" pitchFamily="18" charset="0"/>
                </a:endParaRPr>
              </a:p>
              <a:p>
                <a:pPr marL="457200" lvl="1" indent="0" algn="just">
                  <a:lnSpc>
                    <a:spcPct val="120000"/>
                  </a:lnSpc>
                  <a:buNone/>
                </a:pPr>
                <a:r>
                  <a:rPr lang="en-US" sz="2400" dirty="0">
                    <a:latin typeface="Times New Roman" pitchFamily="18" charset="0"/>
                    <a:cs typeface="Times New Roman" pitchFamily="18" charset="0"/>
                  </a:rPr>
                  <a:t>•  </a:t>
                </a:r>
                <a:r>
                  <a:rPr lang="en-US" sz="2400" u="sng" dirty="0" smtClean="0">
                    <a:latin typeface="Times New Roman" pitchFamily="18" charset="0"/>
                    <a:cs typeface="Times New Roman" pitchFamily="18" charset="0"/>
                  </a:rPr>
                  <a:t>HN5</a:t>
                </a:r>
                <a:r>
                  <a:rPr lang="en-US" sz="2400" dirty="0" smtClean="0">
                    <a:latin typeface="Times New Roman" pitchFamily="18" charset="0"/>
                    <a:cs typeface="Times New Roman" pitchFamily="18" charset="0"/>
                  </a:rPr>
                  <a:t>: average degree of 5</a:t>
                </a:r>
              </a:p>
              <a:p>
                <a:pPr lvl="1" algn="just">
                  <a:lnSpc>
                    <a:spcPct val="120000"/>
                  </a:lnSpc>
                  <a:buFont typeface="Arial" panose="020B0604020202020204" pitchFamily="34" charset="0"/>
                  <a:buChar char="•"/>
                </a:pPr>
                <a:r>
                  <a:rPr lang="en-US" sz="2400" u="sng" dirty="0" smtClean="0">
                    <a:latin typeface="Times New Roman" pitchFamily="18" charset="0"/>
                    <a:cs typeface="Times New Roman" pitchFamily="18" charset="0"/>
                  </a:rPr>
                  <a:t>HNNP</a:t>
                </a:r>
                <a:r>
                  <a:rPr lang="en-US" sz="2400" dirty="0" smtClean="0">
                    <a:latin typeface="Times New Roman" pitchFamily="18" charset="0"/>
                    <a:cs typeface="Times New Roman" pitchFamily="18" charset="0"/>
                  </a:rPr>
                  <a:t>: average degree of 4</a:t>
                </a:r>
              </a:p>
              <a:p>
                <a:pPr lvl="1" algn="just">
                  <a:lnSpc>
                    <a:spcPct val="120000"/>
                  </a:lnSpc>
                  <a:buFont typeface="Arial" panose="020B0604020202020204" pitchFamily="34" charset="0"/>
                  <a:buChar char="•"/>
                </a:pPr>
                <a:r>
                  <a:rPr lang="en-US" sz="2400" u="sng" dirty="0" smtClean="0">
                    <a:latin typeface="Times New Roman" pitchFamily="18" charset="0"/>
                    <a:cs typeface="Times New Roman" pitchFamily="18" charset="0"/>
                  </a:rPr>
                  <a:t>HN6</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average degree of 6</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98788" y="914400"/>
                <a:ext cx="8212012" cy="5791200"/>
              </a:xfrm>
              <a:prstGeom prst="rect">
                <a:avLst/>
              </a:prstGeom>
              <a:blipFill rotWithShape="0">
                <a:blip r:embed="rId3"/>
                <a:stretch>
                  <a:fillRect l="-1039" t="-842"/>
                </a:stretch>
              </a:blipFill>
            </p:spPr>
            <p:txBody>
              <a:bodyPr/>
              <a:lstStyle/>
              <a:p>
                <a:r>
                  <a:rPr lang="en-US">
                    <a:noFill/>
                  </a:rPr>
                  <a:t> </a:t>
                </a:r>
              </a:p>
            </p:txBody>
          </p:sp>
        </mc:Fallback>
      </mc:AlternateContent>
      <p:sp>
        <p:nvSpPr>
          <p:cNvPr id="6" name="TextBox 5"/>
          <p:cNvSpPr txBox="1"/>
          <p:nvPr/>
        </p:nvSpPr>
        <p:spPr>
          <a:xfrm>
            <a:off x="1524000" y="6553201"/>
            <a:ext cx="5257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75000"/>
                    <a:lumOff val="25000"/>
                  </a:schemeClr>
                </a:solidFill>
              </a:rPr>
              <a:t>S. Boettcher, B. </a:t>
            </a:r>
            <a:r>
              <a:rPr lang="en-US" sz="1200" dirty="0" err="1">
                <a:solidFill>
                  <a:schemeClr val="tx1">
                    <a:lumMod val="75000"/>
                    <a:lumOff val="25000"/>
                  </a:schemeClr>
                </a:solidFill>
              </a:rPr>
              <a:t>Goncalves</a:t>
            </a:r>
            <a:r>
              <a:rPr lang="en-US" sz="1200" dirty="0">
                <a:solidFill>
                  <a:schemeClr val="tx1">
                    <a:lumMod val="75000"/>
                    <a:lumOff val="25000"/>
                  </a:schemeClr>
                </a:solidFill>
              </a:rPr>
              <a:t>, and H. </a:t>
            </a:r>
            <a:r>
              <a:rPr lang="en-US" sz="1200" dirty="0" err="1">
                <a:solidFill>
                  <a:schemeClr val="tx1">
                    <a:lumMod val="75000"/>
                    <a:lumOff val="25000"/>
                  </a:schemeClr>
                </a:solidFill>
              </a:rPr>
              <a:t>Guclu</a:t>
            </a:r>
            <a:r>
              <a:rPr lang="en-US" sz="1200" dirty="0">
                <a:solidFill>
                  <a:schemeClr val="tx1">
                    <a:lumMod val="75000"/>
                    <a:lumOff val="25000"/>
                  </a:schemeClr>
                </a:solidFill>
              </a:rPr>
              <a:t>, </a:t>
            </a:r>
            <a:r>
              <a:rPr lang="en-US" sz="1200" i="1" dirty="0">
                <a:solidFill>
                  <a:schemeClr val="tx1">
                    <a:lumMod val="75000"/>
                    <a:lumOff val="25000"/>
                  </a:schemeClr>
                </a:solidFill>
              </a:rPr>
              <a:t>J. Phys. A</a:t>
            </a:r>
            <a:r>
              <a:rPr lang="en-US" sz="1200" dirty="0">
                <a:solidFill>
                  <a:schemeClr val="tx1">
                    <a:lumMod val="75000"/>
                    <a:lumOff val="25000"/>
                  </a:schemeClr>
                </a:solidFill>
              </a:rPr>
              <a:t> </a:t>
            </a:r>
            <a:r>
              <a:rPr lang="en-US" sz="1200" b="1" dirty="0">
                <a:solidFill>
                  <a:schemeClr val="tx1">
                    <a:lumMod val="75000"/>
                    <a:lumOff val="25000"/>
                  </a:schemeClr>
                </a:solidFill>
              </a:rPr>
              <a:t>41</a:t>
            </a:r>
            <a:r>
              <a:rPr lang="en-US" sz="1200" dirty="0">
                <a:solidFill>
                  <a:schemeClr val="tx1">
                    <a:lumMod val="75000"/>
                    <a:lumOff val="25000"/>
                  </a:schemeClr>
                </a:solidFill>
              </a:rPr>
              <a:t>, 252001 (2008)</a:t>
            </a:r>
          </a:p>
        </p:txBody>
      </p:sp>
      <p:sp>
        <p:nvSpPr>
          <p:cNvPr id="7" name="Title 1"/>
          <p:cNvSpPr>
            <a:spLocks noGrp="1"/>
          </p:cNvSpPr>
          <p:nvPr>
            <p:ph type="title"/>
          </p:nvPr>
        </p:nvSpPr>
        <p:spPr>
          <a:xfrm>
            <a:off x="754174" y="-13875"/>
            <a:ext cx="8229600" cy="914400"/>
          </a:xfrm>
        </p:spPr>
        <p:txBody>
          <a:bodyPr>
            <a:normAutofit/>
          </a:bodyPr>
          <a:lstStyle/>
          <a:p>
            <a:r>
              <a:rPr lang="en-US" sz="3600" dirty="0">
                <a:latin typeface="helvetica" panose="020B0604020202020204" pitchFamily="34" charset="0"/>
                <a:cs typeface="helvetica" panose="020B0604020202020204" pitchFamily="34" charset="0"/>
              </a:rPr>
              <a:t>Model: Hierarchical </a:t>
            </a:r>
            <a:r>
              <a:rPr lang="en-US" sz="3600" dirty="0" smtClean="0">
                <a:latin typeface="helvetica" panose="020B0604020202020204" pitchFamily="34" charset="0"/>
                <a:cs typeface="helvetica" panose="020B0604020202020204" pitchFamily="34" charset="0"/>
              </a:rPr>
              <a:t>Networks</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98366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0"/>
            <a:ext cx="8229600" cy="1143000"/>
          </a:xfrm>
        </p:spPr>
        <p:txBody>
          <a:bodyPr>
            <a:normAutofit/>
          </a:bodyPr>
          <a:lstStyle/>
          <a:p>
            <a:r>
              <a:rPr lang="en-US" sz="3600" dirty="0">
                <a:latin typeface="helvetica" panose="020B0604020202020204" pitchFamily="34" charset="0"/>
                <a:cs typeface="helvetica" panose="020B0604020202020204" pitchFamily="34" charset="0"/>
              </a:rPr>
              <a:t>Why Hierarchical Networks (HNs)?</a:t>
            </a:r>
          </a:p>
        </p:txBody>
      </p:sp>
      <p:sp>
        <p:nvSpPr>
          <p:cNvPr id="3" name="Content Placeholder 2"/>
          <p:cNvSpPr>
            <a:spLocks noGrp="1"/>
          </p:cNvSpPr>
          <p:nvPr>
            <p:ph idx="1"/>
          </p:nvPr>
        </p:nvSpPr>
        <p:spPr>
          <a:xfrm>
            <a:off x="1830885" y="1393372"/>
            <a:ext cx="8229600" cy="4525963"/>
          </a:xfrm>
        </p:spPr>
        <p:txBody>
          <a:bodyPr>
            <a:normAutofit/>
          </a:bodyPr>
          <a:lstStyle/>
          <a:p>
            <a:pPr>
              <a:spcAft>
                <a:spcPts val="1800"/>
              </a:spcAft>
            </a:pPr>
            <a:r>
              <a:rPr lang="en-US" dirty="0">
                <a:latin typeface="helvetica" panose="020B0604020202020204" pitchFamily="34" charset="0"/>
                <a:cs typeface="helvetica" panose="020B0604020202020204" pitchFamily="34" charset="0"/>
              </a:rPr>
              <a:t>Exactly solvable by Renormalization </a:t>
            </a:r>
            <a:r>
              <a:rPr lang="en-US" dirty="0" smtClean="0">
                <a:latin typeface="helvetica" panose="020B0604020202020204" pitchFamily="34" charset="0"/>
                <a:cs typeface="helvetica" panose="020B0604020202020204" pitchFamily="34" charset="0"/>
              </a:rPr>
              <a:t>Group (RG)</a:t>
            </a:r>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Lattice-like structure</a:t>
            </a:r>
          </a:p>
          <a:p>
            <a:pPr lvl="1">
              <a:spcAft>
                <a:spcPts val="1800"/>
              </a:spcAft>
              <a:buFont typeface="Wingdings" panose="05000000000000000000" pitchFamily="2" charset="2"/>
              <a:buChar char="§"/>
            </a:pPr>
            <a:r>
              <a:rPr lang="en-US" dirty="0">
                <a:solidFill>
                  <a:schemeClr val="tx1">
                    <a:lumMod val="50000"/>
                    <a:lumOff val="50000"/>
                  </a:schemeClr>
                </a:solidFill>
                <a:latin typeface="helvetica" panose="020B0604020202020204" pitchFamily="34" charset="0"/>
                <a:cs typeface="helvetica" panose="020B0604020202020204" pitchFamily="34" charset="0"/>
              </a:rPr>
              <a:t>Mean-Field            HNs            Regular lattice</a:t>
            </a:r>
          </a:p>
          <a:p>
            <a:r>
              <a:rPr lang="en-US" dirty="0">
                <a:latin typeface="helvetica" panose="020B0604020202020204" pitchFamily="34" charset="0"/>
                <a:cs typeface="helvetica" panose="020B0604020202020204" pitchFamily="34" charset="0"/>
              </a:rPr>
              <a:t>Different </a:t>
            </a:r>
            <a:r>
              <a:rPr lang="en-US" dirty="0" smtClean="0">
                <a:latin typeface="helvetica" panose="020B0604020202020204" pitchFamily="34" charset="0"/>
                <a:cs typeface="helvetica" panose="020B0604020202020204" pitchFamily="34" charset="0"/>
              </a:rPr>
              <a:t>structures</a:t>
            </a:r>
            <a:endParaRPr lang="en-US" dirty="0">
              <a:latin typeface="helvetica" panose="020B0604020202020204" pitchFamily="34" charset="0"/>
              <a:cs typeface="helvetica" panose="020B0604020202020204" pitchFamily="34" charset="0"/>
            </a:endParaRPr>
          </a:p>
        </p:txBody>
      </p:sp>
      <p:sp>
        <p:nvSpPr>
          <p:cNvPr id="4" name="Right Arrow 3"/>
          <p:cNvSpPr/>
          <p:nvPr/>
        </p:nvSpPr>
        <p:spPr>
          <a:xfrm>
            <a:off x="4491780" y="2662362"/>
            <a:ext cx="381000" cy="2286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ight Arrow 4"/>
          <p:cNvSpPr/>
          <p:nvPr/>
        </p:nvSpPr>
        <p:spPr>
          <a:xfrm>
            <a:off x="6040550" y="2662362"/>
            <a:ext cx="381000" cy="2286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C:\Users\xcheng7\Google Drive\Research\Dissertation\defense\HN_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l="14744" t="39276" r="31898" b="26795"/>
          <a:stretch/>
        </p:blipFill>
        <p:spPr bwMode="auto">
          <a:xfrm>
            <a:off x="2114436" y="3730173"/>
            <a:ext cx="6158708" cy="220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822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a:latin typeface="helvetica" panose="020B0604020202020204" pitchFamily="34" charset="0"/>
                <a:cs typeface="helvetica" panose="020B0604020202020204" pitchFamily="34" charset="0"/>
              </a:rPr>
              <a:t>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5102" y="777876"/>
                <a:ext cx="8229600" cy="5129438"/>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Monte Carlo Methods:</a:t>
                </a:r>
              </a:p>
              <a:p>
                <a:pPr lvl="1"/>
                <a:r>
                  <a:rPr lang="en-US" b="1" u="sng" dirty="0">
                    <a:solidFill>
                      <a:schemeClr val="accent3">
                        <a:lumMod val="50000"/>
                      </a:schemeClr>
                    </a:solidFill>
                    <a:latin typeface="Times New Roman" panose="02020603050405020304" pitchFamily="18" charset="0"/>
                    <a:cs typeface="Times New Roman" panose="02020603050405020304" pitchFamily="18" charset="0"/>
                  </a:rPr>
                  <a:t>Simulated Annealing</a:t>
                </a:r>
                <a:r>
                  <a:rPr lang="en-US" dirty="0">
                    <a:latin typeface="Times New Roman" panose="02020603050405020304" pitchFamily="18" charset="0"/>
                    <a:cs typeface="Times New Roman" panose="02020603050405020304" pitchFamily="18" charset="0"/>
                  </a:rPr>
                  <a:t>  → Experiment</a:t>
                </a:r>
              </a:p>
              <a:p>
                <a:pPr marL="457200" lvl="1" indent="0">
                  <a:lnSpc>
                    <a:spcPct val="110000"/>
                  </a:lnSpc>
                  <a:spcBef>
                    <a:spcPts val="0"/>
                  </a:spcBef>
                  <a:buNone/>
                </a:pPr>
                <a:r>
                  <a:rPr lang="en-US" sz="2000" dirty="0">
                    <a:latin typeface="Times New Roman" panose="02020603050405020304" pitchFamily="18" charset="0"/>
                    <a:cs typeface="Times New Roman" panose="02020603050405020304" pitchFamily="18" charset="0"/>
                  </a:rPr>
                  <a:t>     randomly add or remove particle with </a:t>
                </a:r>
                <a14:m>
                  <m:oMath xmlns:m="http://schemas.openxmlformats.org/officeDocument/2006/math">
                    <m:r>
                      <a:rPr lang="en-US" sz="2000" i="1" smtClean="0">
                        <a:latin typeface="Cambria Math" panose="02040503050406030204" pitchFamily="18" charset="0"/>
                        <a:cs typeface="Times New Roman" panose="02020603050405020304" pitchFamily="18" charset="0"/>
                      </a:rPr>
                      <m:t>𝑃</m:t>
                    </m:r>
                    <m:d>
                      <m:dPr>
                        <m:ctrlPr>
                          <a:rPr lang="en-US" sz="2000" i="1" smtClean="0">
                            <a:latin typeface="Cambria Math"/>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𝜇</m:t>
                        </m:r>
                      </m:e>
                    </m:d>
                    <m:r>
                      <a:rPr lang="en-US" sz="2000" i="1">
                        <a:latin typeface="Cambria Math" panose="02040503050406030204" pitchFamily="18" charset="0"/>
                        <a:cs typeface="Times New Roman" panose="02020603050405020304" pitchFamily="18" charset="0"/>
                      </a:rPr>
                      <m:t>;</m:t>
                    </m:r>
                  </m:oMath>
                </a14:m>
                <a:endParaRPr lang="en-US" sz="2000" i="1" dirty="0">
                  <a:latin typeface="Cambria Math" panose="02040503050406030204" pitchFamily="18" charset="0"/>
                  <a:cs typeface="Times New Roman" panose="02020603050405020304" pitchFamily="18" charset="0"/>
                </a:endParaRPr>
              </a:p>
              <a:p>
                <a:pPr marL="457200" lvl="1" indent="0">
                  <a:lnSpc>
                    <a:spcPct val="110000"/>
                  </a:lnSpc>
                  <a:spcBef>
                    <a:spcPts val="0"/>
                  </a:spcBef>
                  <a:spcAft>
                    <a:spcPts val="3000"/>
                  </a:spcAft>
                  <a:buNone/>
                </a:pPr>
                <a:r>
                  <a:rPr lang="en-US" sz="2000" dirty="0">
                    <a:cs typeface="Times New Roman" panose="02020603050405020304" pitchFamily="18" charset="0"/>
                  </a:rPr>
                  <a:t>     </a:t>
                </a:r>
                <a14:m>
                  <m:oMath xmlns:m="http://schemas.openxmlformats.org/officeDocument/2006/math">
                    <m:r>
                      <a:rPr lang="en-US" sz="2000" i="1">
                        <a:latin typeface="Cambria Math" panose="02040503050406030204" pitchFamily="18" charset="0"/>
                        <a:cs typeface="Times New Roman" panose="02020603050405020304" pitchFamily="18" charset="0"/>
                      </a:rPr>
                      <m:t>𝜇</m:t>
                    </m:r>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is </a:t>
                </a:r>
                <a:r>
                  <a:rPr lang="en-US" sz="2000" dirty="0" smtClean="0">
                    <a:latin typeface="Times New Roman" panose="02020603050405020304" pitchFamily="18" charset="0"/>
                    <a:cs typeface="Times New Roman" panose="02020603050405020304" pitchFamily="18" charset="0"/>
                  </a:rPr>
                  <a:t>increased </a:t>
                </a:r>
                <a:r>
                  <a:rPr lang="en-US" sz="2000" dirty="0">
                    <a:latin typeface="Times New Roman" panose="02020603050405020304" pitchFamily="18" charset="0"/>
                    <a:cs typeface="Times New Roman" panose="02020603050405020304" pitchFamily="18" charset="0"/>
                  </a:rPr>
                  <a:t>by </a:t>
                </a:r>
                <a14:m>
                  <m:oMath xmlns:m="http://schemas.openxmlformats.org/officeDocument/2006/math">
                    <m:r>
                      <a:rPr lang="en-US" sz="2000" i="1">
                        <a:latin typeface="Cambria Math" panose="02040503050406030204" pitchFamily="18" charset="0"/>
                        <a:cs typeface="Times New Roman" panose="02020603050405020304" pitchFamily="18" charset="0"/>
                      </a:rPr>
                      <m:t>𝑑</m:t>
                    </m:r>
                    <m:r>
                      <a:rPr lang="en-US" sz="2000" i="1">
                        <a:latin typeface="Cambria Math" panose="02040503050406030204" pitchFamily="18" charset="0"/>
                        <a:cs typeface="Times New Roman" panose="02020603050405020304" pitchFamily="18" charset="0"/>
                      </a:rPr>
                      <m:t>𝜇</m:t>
                    </m:r>
                  </m:oMath>
                </a14:m>
                <a:r>
                  <a:rPr lang="en-US" sz="2000" dirty="0">
                    <a:latin typeface="Times New Roman" panose="02020603050405020304" pitchFamily="18" charset="0"/>
                    <a:cs typeface="Times New Roman" panose="02020603050405020304" pitchFamily="18" charset="0"/>
                  </a:rPr>
                  <a:t> per MC </a:t>
                </a:r>
                <a:r>
                  <a:rPr lang="en-US" sz="2000" dirty="0" smtClean="0">
                    <a:latin typeface="Times New Roman" panose="02020603050405020304" pitchFamily="18" charset="0"/>
                    <a:cs typeface="Times New Roman" panose="02020603050405020304" pitchFamily="18" charset="0"/>
                  </a:rPr>
                  <a:t>sweep; </a:t>
                </a:r>
                <a:endParaRPr lang="en-US" sz="2000" dirty="0">
                  <a:latin typeface="Times New Roman" panose="02020603050405020304" pitchFamily="18" charset="0"/>
                  <a:cs typeface="Times New Roman" panose="02020603050405020304" pitchFamily="18" charset="0"/>
                </a:endParaRPr>
              </a:p>
              <a:p>
                <a:pPr lvl="1">
                  <a:spcBef>
                    <a:spcPts val="0"/>
                  </a:spcBef>
                  <a:spcAft>
                    <a:spcPts val="1200"/>
                  </a:spcAft>
                </a:pPr>
                <a:r>
                  <a:rPr lang="en-US" u="sng" dirty="0">
                    <a:solidFill>
                      <a:srgbClr val="0070C0"/>
                    </a:solidFill>
                    <a:latin typeface="Times New Roman" panose="02020603050405020304" pitchFamily="18" charset="0"/>
                    <a:cs typeface="Times New Roman" panose="02020603050405020304" pitchFamily="18" charset="0"/>
                  </a:rPr>
                  <a:t>Wang-Landau Sampling</a:t>
                </a:r>
                <a:r>
                  <a:rPr lang="en-US" dirty="0">
                    <a:latin typeface="Times New Roman" panose="02020603050405020304" pitchFamily="18" charset="0"/>
                    <a:cs typeface="Times New Roman" panose="02020603050405020304" pitchFamily="18" charset="0"/>
                  </a:rPr>
                  <a:t> → Density of States </a:t>
                </a:r>
                <a14:m>
                  <m:oMath xmlns:m="http://schemas.openxmlformats.org/officeDocument/2006/math">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panose="02040503050406030204" pitchFamily="18" charset="0"/>
                            <a:cs typeface="Times New Roman" panose="02020603050405020304" pitchFamily="18" charset="0"/>
                          </a:rPr>
                          <m:t>𝒈</m:t>
                        </m:r>
                      </m:e>
                      <m:sub>
                        <m:r>
                          <a:rPr lang="en-US" b="1" i="1">
                            <a:solidFill>
                              <a:srgbClr val="C00000"/>
                            </a:solidFill>
                            <a:latin typeface="Cambria Math" panose="02040503050406030204" pitchFamily="18" charset="0"/>
                            <a:cs typeface="Times New Roman" panose="02020603050405020304" pitchFamily="18" charset="0"/>
                          </a:rPr>
                          <m:t>𝒏</m:t>
                        </m:r>
                      </m:sub>
                    </m:sSub>
                  </m:oMath>
                </a14:m>
                <a:endParaRPr lang="en-US" sz="2000" b="1" dirty="0">
                  <a:latin typeface="Times New Roman" panose="02020603050405020304" pitchFamily="18" charset="0"/>
                  <a:cs typeface="Times New Roman" panose="02020603050405020304" pitchFamily="18" charset="0"/>
                </a:endParaRPr>
              </a:p>
              <a:p>
                <a:pPr marL="457200" lvl="1" indent="0">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a:cs typeface="Times New Roman" panose="02020603050405020304" pitchFamily="18" charset="0"/>
                        </a:rPr>
                        <m:t>Ξ</m:t>
                      </m:r>
                      <m:r>
                        <a:rPr lang="en-US" i="1">
                          <a:latin typeface="Cambria Math"/>
                          <a:cs typeface="Times New Roman" panose="02020603050405020304" pitchFamily="18" charset="0"/>
                        </a:rPr>
                        <m:t>=</m:t>
                      </m:r>
                      <m:nary>
                        <m:naryPr>
                          <m:chr m:val="∑"/>
                          <m:ctrlPr>
                            <a:rPr lang="en-US" i="1">
                              <a:latin typeface="Cambria Math"/>
                              <a:cs typeface="Times New Roman" panose="02020603050405020304" pitchFamily="18" charset="0"/>
                            </a:rPr>
                          </m:ctrlPr>
                        </m:naryPr>
                        <m:sub>
                          <m:r>
                            <a:rPr lang="en-US" i="1">
                              <a:latin typeface="Cambria Math"/>
                              <a:cs typeface="Times New Roman" panose="02020603050405020304" pitchFamily="18" charset="0"/>
                            </a:rPr>
                            <m:t>𝑛</m:t>
                          </m:r>
                          <m:r>
                            <a:rPr lang="en-US" i="1">
                              <a:latin typeface="Cambria Math"/>
                              <a:cs typeface="Times New Roman" panose="02020603050405020304" pitchFamily="18" charset="0"/>
                            </a:rPr>
                            <m:t>=0</m:t>
                          </m:r>
                        </m:sub>
                        <m:sup>
                          <m:sSub>
                            <m:sSubPr>
                              <m:ctrlPr>
                                <a:rPr lang="en-US" i="1">
                                  <a:solidFill>
                                    <a:srgbClr val="00B050"/>
                                  </a:solidFill>
                                  <a:latin typeface="Cambria Math"/>
                                  <a:cs typeface="Times New Roman" panose="02020603050405020304" pitchFamily="18" charset="0"/>
                                </a:rPr>
                              </m:ctrlPr>
                            </m:sSubPr>
                            <m:e>
                              <m:r>
                                <a:rPr lang="en-US" i="1">
                                  <a:solidFill>
                                    <a:srgbClr val="00B050"/>
                                  </a:solidFill>
                                  <a:latin typeface="Cambria Math"/>
                                  <a:cs typeface="Times New Roman" panose="02020603050405020304" pitchFamily="18" charset="0"/>
                                </a:rPr>
                                <m:t>𝑛</m:t>
                              </m:r>
                            </m:e>
                            <m:sub>
                              <m:r>
                                <m:rPr>
                                  <m:sty m:val="p"/>
                                </m:rPr>
                                <a:rPr lang="en-US">
                                  <a:solidFill>
                                    <a:srgbClr val="00B050"/>
                                  </a:solidFill>
                                  <a:latin typeface="Cambria Math"/>
                                  <a:cs typeface="Times New Roman" panose="02020603050405020304" pitchFamily="18" charset="0"/>
                                </a:rPr>
                                <m:t>max</m:t>
                              </m:r>
                            </m:sub>
                          </m:sSub>
                        </m:sup>
                        <m:e>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a:cs typeface="Times New Roman" panose="02020603050405020304" pitchFamily="18" charset="0"/>
                                </a:rPr>
                                <m:t>𝒈</m:t>
                              </m:r>
                            </m:e>
                            <m:sub>
                              <m:r>
                                <a:rPr lang="en-US" b="1" i="1">
                                  <a:solidFill>
                                    <a:srgbClr val="C00000"/>
                                  </a:solidFill>
                                  <a:latin typeface="Cambria Math" panose="02040503050406030204" pitchFamily="18" charset="0"/>
                                  <a:cs typeface="Times New Roman" panose="02020603050405020304" pitchFamily="18" charset="0"/>
                                </a:rPr>
                                <m:t>𝒏</m:t>
                              </m:r>
                            </m:sub>
                          </m:sSub>
                        </m:e>
                      </m:nary>
                      <m:func>
                        <m:funcPr>
                          <m:ctrlPr>
                            <a:rPr lang="en-US" i="1">
                              <a:latin typeface="Cambria Math"/>
                              <a:cs typeface="Times New Roman" panose="02020603050405020304" pitchFamily="18" charset="0"/>
                            </a:rPr>
                          </m:ctrlPr>
                        </m:funcPr>
                        <m:fName>
                          <m:r>
                            <m:rPr>
                              <m:sty m:val="p"/>
                            </m:rPr>
                            <a:rPr lang="en-US">
                              <a:latin typeface="Cambria Math"/>
                              <a:cs typeface="Times New Roman" panose="02020603050405020304" pitchFamily="18" charset="0"/>
                            </a:rPr>
                            <m:t>exp</m:t>
                          </m:r>
                        </m:fName>
                        <m:e>
                          <m:r>
                            <a:rPr lang="en-US" i="1">
                              <a:latin typeface="Cambria Math"/>
                              <a:cs typeface="Times New Roman" panose="02020603050405020304" pitchFamily="18" charset="0"/>
                            </a:rPr>
                            <m:t>(</m:t>
                          </m:r>
                          <m:r>
                            <a:rPr lang="en-US" b="1" i="1">
                              <a:solidFill>
                                <a:srgbClr val="C00000"/>
                              </a:solidFill>
                              <a:latin typeface="Cambria Math"/>
                              <a:cs typeface="Times New Roman" panose="02020603050405020304" pitchFamily="18" charset="0"/>
                            </a:rPr>
                            <m:t>𝒏</m:t>
                          </m:r>
                          <m:r>
                            <a:rPr lang="en-US" i="1">
                              <a:latin typeface="Cambria Math"/>
                              <a:cs typeface="Times New Roman" panose="02020603050405020304" pitchFamily="18" charset="0"/>
                            </a:rPr>
                            <m:t>𝜇</m:t>
                          </m:r>
                          <m:r>
                            <a:rPr lang="en-US" i="1">
                              <a:latin typeface="Cambria Math"/>
                              <a:cs typeface="Times New Roman" panose="02020603050405020304" pitchFamily="18" charset="0"/>
                            </a:rPr>
                            <m:t>)</m:t>
                          </m:r>
                        </m:e>
                      </m:func>
                    </m:oMath>
                  </m:oMathPara>
                </a14:m>
                <a:endParaRPr lang="en-US" dirty="0">
                  <a:latin typeface="Times New Roman" panose="02020603050405020304" pitchFamily="18" charset="0"/>
                  <a:cs typeface="Times New Roman" panose="02020603050405020304" pitchFamily="18" charset="0"/>
                </a:endParaRPr>
              </a:p>
              <a:p>
                <a:pPr>
                  <a:lnSpc>
                    <a:spcPct val="100000"/>
                  </a:lnSpc>
                  <a:spcBef>
                    <a:spcPts val="2400"/>
                  </a:spcBef>
                </a:pPr>
                <a:r>
                  <a:rPr lang="en-US" sz="2400" dirty="0" smtClean="0">
                    <a:latin typeface="Times New Roman" panose="02020603050405020304" pitchFamily="18" charset="0"/>
                    <a:cs typeface="Times New Roman" panose="02020603050405020304" pitchFamily="18" charset="0"/>
                  </a:rPr>
                  <a:t>Analytical </a:t>
                </a:r>
                <a:r>
                  <a:rPr lang="en-US" sz="2400" dirty="0">
                    <a:latin typeface="Times New Roman" panose="02020603050405020304" pitchFamily="18" charset="0"/>
                    <a:cs typeface="Times New Roman" panose="02020603050405020304" pitchFamily="18" charset="0"/>
                  </a:rPr>
                  <a:t>Method:</a:t>
                </a:r>
              </a:p>
              <a:p>
                <a:pPr lvl="1">
                  <a:lnSpc>
                    <a:spcPct val="100000"/>
                  </a:lnSpc>
                  <a:spcBef>
                    <a:spcPts val="0"/>
                  </a:spcBef>
                  <a:spcAft>
                    <a:spcPts val="1200"/>
                  </a:spcAft>
                </a:pPr>
                <a:r>
                  <a:rPr lang="en-US" sz="2000" dirty="0">
                    <a:latin typeface="Times New Roman" panose="02020603050405020304" pitchFamily="18" charset="0"/>
                    <a:cs typeface="Times New Roman" panose="02020603050405020304" pitchFamily="18" charset="0"/>
                  </a:rPr>
                  <a:t>Renormalization Group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HN3, HN5,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0 allowed neighbors)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5102" y="777876"/>
                <a:ext cx="8229600" cy="5129438"/>
              </a:xfrm>
              <a:blipFill rotWithShape="1">
                <a:blip r:embed="rId3"/>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18509572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2301" y="777876"/>
                <a:ext cx="9659927" cy="4969781"/>
              </a:xfrm>
            </p:spPr>
            <p:txBody>
              <a:bodyPr>
                <a:normAutofit/>
              </a:bodyPr>
              <a:lstStyle/>
              <a:p>
                <a:pPr>
                  <a:lnSpc>
                    <a:spcPct val="100000"/>
                  </a:lnSpc>
                </a:pPr>
                <a:r>
                  <a:rPr lang="en-US" sz="2400" dirty="0" smtClean="0">
                    <a:latin typeface="Helvetica" pitchFamily="34" charset="0"/>
                    <a:cs typeface="Times New Roman" panose="02020603050405020304" pitchFamily="18" charset="0"/>
                  </a:rPr>
                  <a:t>Histogram method</a:t>
                </a:r>
              </a:p>
              <a:p>
                <a:pPr lvl="1">
                  <a:lnSpc>
                    <a:spcPct val="100000"/>
                  </a:lnSpc>
                </a:pPr>
                <a:r>
                  <a:rPr lang="en-US" sz="2000" dirty="0" smtClean="0">
                    <a:latin typeface="Helvetica" pitchFamily="34" charset="0"/>
                    <a:cs typeface="Times New Roman" panose="02020603050405020304" pitchFamily="18" charset="0"/>
                  </a:rPr>
                  <a:t>Sampling with probability </a:t>
                </a:r>
                <a14:m>
                  <m:oMath xmlns:m="http://schemas.openxmlformats.org/officeDocument/2006/math">
                    <m:acc>
                      <m:accPr>
                        <m:chr m:val="̂"/>
                        <m:ctrlPr>
                          <a:rPr lang="en-US" sz="2000" b="0" i="1" smtClean="0">
                            <a:latin typeface="Cambria Math"/>
                            <a:cs typeface="Times New Roman" panose="02020603050405020304" pitchFamily="18" charset="0"/>
                          </a:rPr>
                        </m:ctrlPr>
                      </m:accPr>
                      <m:e>
                        <m:r>
                          <a:rPr lang="en-US" sz="2000" b="0" i="1" smtClean="0">
                            <a:latin typeface="Cambria Math"/>
                            <a:cs typeface="Times New Roman" panose="02020603050405020304" pitchFamily="18" charset="0"/>
                          </a:rPr>
                          <m:t>𝑃</m:t>
                        </m:r>
                      </m:e>
                    </m:acc>
                    <m:r>
                      <a:rPr lang="en-US" sz="2400" b="0" i="1" dirty="0" smtClean="0">
                        <a:latin typeface="Cambria Math"/>
                        <a:cs typeface="Times New Roman" panose="02020603050405020304" pitchFamily="18" charset="0"/>
                      </a:rPr>
                      <m:t>∝1/</m:t>
                    </m:r>
                    <m:r>
                      <a:rPr lang="en-US" sz="2400" b="0" i="1" dirty="0" smtClean="0">
                        <a:latin typeface="Cambria Math"/>
                        <a:cs typeface="Times New Roman" panose="02020603050405020304" pitchFamily="18" charset="0"/>
                      </a:rPr>
                      <m:t>𝑃</m:t>
                    </m:r>
                  </m:oMath>
                </a14:m>
                <a:r>
                  <a:rPr lang="en-US" sz="2000" dirty="0" smtClean="0">
                    <a:latin typeface="Helvetica" pitchFamily="34" charset="0"/>
                    <a:cs typeface="Times New Roman" panose="02020603050405020304" pitchFamily="18" charset="0"/>
                  </a:rPr>
                  <a:t> </a:t>
                </a:r>
                <a:r>
                  <a:rPr lang="en-US" sz="2000" dirty="0" smtClean="0">
                    <a:latin typeface="Helvetica" pitchFamily="34" charset="0"/>
                    <a:cs typeface="Times New Roman" panose="02020603050405020304" pitchFamily="18" charset="0"/>
                    <a:sym typeface="Wingdings" panose="05000000000000000000" pitchFamily="2" charset="2"/>
                  </a:rPr>
                  <a:t> </a:t>
                </a:r>
                <a:r>
                  <a:rPr lang="en-US" sz="2000" b="1" dirty="0" smtClean="0">
                    <a:latin typeface="Helvetica" pitchFamily="34" charset="0"/>
                    <a:cs typeface="Times New Roman" panose="02020603050405020304" pitchFamily="18" charset="0"/>
                  </a:rPr>
                  <a:t>flat histogram</a:t>
                </a:r>
              </a:p>
              <a:p>
                <a:pPr lvl="1">
                  <a:lnSpc>
                    <a:spcPct val="100000"/>
                  </a:lnSpc>
                </a:pPr>
                <a:r>
                  <a:rPr lang="en-US" sz="2000" dirty="0" smtClean="0">
                    <a:latin typeface="Helvetica" pitchFamily="34" charset="0"/>
                    <a:cs typeface="Times New Roman" panose="02020603050405020304" pitchFamily="18" charset="0"/>
                  </a:rPr>
                  <a:t>Non-thermodynamic, Non-Markov-Chain Monte Carlo</a:t>
                </a:r>
              </a:p>
              <a:p>
                <a:pPr>
                  <a:lnSpc>
                    <a:spcPct val="100000"/>
                  </a:lnSpc>
                  <a:spcBef>
                    <a:spcPts val="1800"/>
                  </a:spcBef>
                </a:pPr>
                <a:r>
                  <a:rPr lang="en-US" sz="2400" dirty="0" smtClean="0">
                    <a:latin typeface="Helvetica" pitchFamily="34" charset="0"/>
                    <a:cs typeface="Times New Roman" panose="02020603050405020304" pitchFamily="18" charset="0"/>
                  </a:rPr>
                  <a:t>Procedure</a:t>
                </a:r>
              </a:p>
              <a:p>
                <a:pPr lvl="1">
                  <a:lnSpc>
                    <a:spcPct val="120000"/>
                  </a:lnSpc>
                </a:pPr>
                <a:r>
                  <a:rPr lang="en-US" sz="2000" dirty="0" smtClean="0">
                    <a:latin typeface="Helvetica" pitchFamily="34" charset="0"/>
                    <a:cs typeface="Times New Roman" panose="02020603050405020304" pitchFamily="18" charset="0"/>
                  </a:rPr>
                  <a:t>Initial guess: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b="0" i="1" dirty="0" smtClean="0">
                        <a:solidFill>
                          <a:schemeClr val="bg1">
                            <a:lumMod val="50000"/>
                          </a:schemeClr>
                        </a:solidFill>
                        <a:latin typeface="Cambria Math"/>
                        <a:cs typeface="Times New Roman" panose="02020603050405020304" pitchFamily="18" charset="0"/>
                      </a:rPr>
                      <m:t>{1, 1, 1, 1,⋯}</m:t>
                    </m:r>
                  </m:oMath>
                </a14:m>
                <a:r>
                  <a:rPr lang="en-US" sz="2000" dirty="0" smtClean="0">
                    <a:latin typeface="Helvetica" pitchFamily="34" charset="0"/>
                    <a:cs typeface="Times New Roman" panose="02020603050405020304" pitchFamily="18" charset="0"/>
                  </a:rPr>
                  <a:t> and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i="1" dirty="0" smtClean="0">
                        <a:solidFill>
                          <a:schemeClr val="bg1">
                            <a:lumMod val="50000"/>
                          </a:schemeClr>
                        </a:solidFill>
                        <a:latin typeface="Cambria Math"/>
                        <a:cs typeface="Times New Roman" panose="02020603050405020304" pitchFamily="18" charset="0"/>
                      </a:rPr>
                      <m:t>{</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Randomly pick a site </a:t>
                </a:r>
                <a14:m>
                  <m:oMath xmlns:m="http://schemas.openxmlformats.org/officeDocument/2006/math">
                    <m:r>
                      <a:rPr lang="en-US" sz="2000" b="0" i="1" smtClean="0">
                        <a:latin typeface="Cambria Math"/>
                        <a:cs typeface="Times New Roman" panose="02020603050405020304" pitchFamily="18" charset="0"/>
                      </a:rPr>
                      <m:t>𝑖</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Add (remove) a particle with </a:t>
                </a:r>
                <a14:m>
                  <m:oMath xmlns:m="http://schemas.openxmlformats.org/officeDocument/2006/math">
                    <m:r>
                      <a:rPr lang="en-US" sz="2000" b="0" i="1" smtClean="0">
                        <a:latin typeface="Cambria Math"/>
                        <a:cs typeface="Times New Roman" panose="02020603050405020304" pitchFamily="18" charset="0"/>
                      </a:rPr>
                      <m:t>𝑃</m:t>
                    </m:r>
                    <m:r>
                      <a:rPr lang="en-US" sz="2000" b="0" i="1" smtClean="0">
                        <a:latin typeface="Cambria Math"/>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r>
                          <m:rPr>
                            <m:sty m:val="p"/>
                          </m:rPr>
                          <a:rPr lang="en-US" sz="2000" b="0" i="0" smtClean="0">
                            <a:latin typeface="Cambria Math"/>
                            <a:cs typeface="Times New Roman" panose="02020603050405020304" pitchFamily="18" charset="0"/>
                          </a:rPr>
                          <m:t>min</m:t>
                        </m:r>
                      </m:fName>
                      <m:e>
                        <m:r>
                          <a:rPr lang="en-US" sz="2000" b="0" i="1" smtClean="0">
                            <a:latin typeface="Cambria Math"/>
                            <a:cs typeface="Times New Roman" panose="02020603050405020304" pitchFamily="18" charset="0"/>
                          </a:rPr>
                          <m:t>[1,</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b="0" i="1" smtClean="0">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 (</a:t>
                </a:r>
                <a14:m>
                  <m:oMath xmlns:m="http://schemas.openxmlformats.org/officeDocument/2006/math">
                    <m:func>
                      <m:funcPr>
                        <m:ctrlPr>
                          <a:rPr lang="en-US" sz="2000" i="1">
                            <a:latin typeface="Cambria Math"/>
                            <a:cs typeface="Times New Roman" panose="02020603050405020304" pitchFamily="18" charset="0"/>
                          </a:rPr>
                        </m:ctrlPr>
                      </m:funcPr>
                      <m:fName>
                        <m:r>
                          <m:rPr>
                            <m:sty m:val="p"/>
                          </m:rPr>
                          <a:rPr lang="en-US" sz="2000">
                            <a:latin typeface="Cambria Math"/>
                            <a:cs typeface="Times New Roman" panose="02020603050405020304" pitchFamily="18" charset="0"/>
                          </a:rPr>
                          <m:t>min</m:t>
                        </m:r>
                      </m:fName>
                      <m:e>
                        <m:r>
                          <a:rPr lang="en-US" sz="2000" i="1">
                            <a:latin typeface="Cambria Math"/>
                            <a:cs typeface="Times New Roman" panose="02020603050405020304" pitchFamily="18" charset="0"/>
                          </a:rPr>
                          <m:t>[1,</m:t>
                        </m:r>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sub>
                            </m:sSub>
                          </m:num>
                          <m:den>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i="1">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a:t>
                </a:r>
              </a:p>
              <a:p>
                <a:pPr lvl="1">
                  <a:lnSpc>
                    <a:spcPct val="120000"/>
                  </a:lnSpc>
                </a:pPr>
                <a:r>
                  <a:rPr lang="en-US" sz="2000" dirty="0" smtClean="0">
                    <a:latin typeface="Helvetica" pitchFamily="34" charset="0"/>
                    <a:cs typeface="Times New Roman" panose="02020603050405020304" pitchFamily="18" charset="0"/>
                  </a:rPr>
                  <a:t>Update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and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of the current state, </a:t>
                </a:r>
                <a:r>
                  <a:rPr lang="en-US" sz="1800" dirty="0" smtClean="0">
                    <a:latin typeface="Helvetica" pitchFamily="34" charset="0"/>
                    <a:cs typeface="Times New Roman" panose="02020603050405020304" pitchFamily="18" charset="0"/>
                  </a:rPr>
                  <a:t>i.e. </a:t>
                </a:r>
                <a14:m>
                  <m:oMath xmlns:m="http://schemas.openxmlformats.org/officeDocument/2006/math">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m:t>
                    </m:r>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+1</m:t>
                    </m:r>
                    <m:r>
                      <a:rPr lang="en-US" sz="1800" b="0" i="0" smtClean="0">
                        <a:solidFill>
                          <a:schemeClr val="bg1">
                            <a:lumMod val="50000"/>
                          </a:schemeClr>
                        </a:solidFill>
                        <a:latin typeface="Cambria Math"/>
                        <a:cs typeface="Times New Roman" panose="02020603050405020304" pitchFamily="18" charset="0"/>
                      </a:rPr>
                      <m:t>;</m:t>
                    </m:r>
                  </m:oMath>
                </a14:m>
                <a:r>
                  <a:rPr lang="en-US" sz="1800" dirty="0" smtClean="0">
                    <a:solidFill>
                      <a:schemeClr val="bg1">
                        <a:lumMod val="50000"/>
                      </a:schemeClr>
                    </a:solidFill>
                    <a:latin typeface="Helvetica" pitchFamily="34" charset="0"/>
                    <a:cs typeface="Times New Roman" panose="02020603050405020304" pitchFamily="18" charset="0"/>
                  </a:rPr>
                  <a:t> </a:t>
                </a:r>
                <a14:m>
                  <m:oMath xmlns:m="http://schemas.openxmlformats.org/officeDocument/2006/math">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r>
                      <a:rPr lang="en-US" sz="1800" b="1" i="1" dirty="0" smtClean="0">
                        <a:solidFill>
                          <a:schemeClr val="bg1">
                            <a:lumMod val="50000"/>
                          </a:schemeClr>
                        </a:solidFill>
                        <a:latin typeface="Cambria Math"/>
                        <a:cs typeface="Times New Roman" panose="02020603050405020304" pitchFamily="18" charset="0"/>
                      </a:rPr>
                      <m:t>𝒇</m:t>
                    </m:r>
                  </m:oMath>
                </a14:m>
                <a:endParaRPr lang="en-US" sz="1800" b="1" dirty="0" smtClean="0">
                  <a:solidFill>
                    <a:schemeClr val="bg1">
                      <a:lumMod val="50000"/>
                    </a:schemeClr>
                  </a:solidFill>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 walk until flat histogram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Reset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r>
                      <a:rPr lang="en-US" sz="2000" b="0" i="1" smtClean="0">
                        <a:latin typeface="Cambria Math"/>
                        <a:cs typeface="Times New Roman" panose="02020603050405020304" pitchFamily="18" charset="0"/>
                      </a:rPr>
                      <m:t>=0 }</m:t>
                    </m:r>
                  </m:oMath>
                </a14:m>
                <a:r>
                  <a:rPr lang="en-US" sz="2000" dirty="0" smtClean="0">
                    <a:latin typeface="Helvetica" pitchFamily="34" charset="0"/>
                    <a:cs typeface="Times New Roman" panose="02020603050405020304" pitchFamily="18" charset="0"/>
                  </a:rPr>
                  <a:t> and </a:t>
                </a:r>
                <a14:m>
                  <m:oMath xmlns:m="http://schemas.openxmlformats.org/officeDocument/2006/math">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𝑓</m:t>
                    </m:r>
                    <m:r>
                      <a:rPr lang="en-US" sz="2000" b="0" i="1" smtClean="0">
                        <a:latin typeface="Cambria Math"/>
                        <a:cs typeface="Times New Roman" panose="02020603050405020304" pitchFamily="18" charset="0"/>
                      </a:rPr>
                      <m:t>=</m:t>
                    </m:r>
                    <m:rad>
                      <m:radPr>
                        <m:degHide m:val="on"/>
                        <m:ctrlPr>
                          <a:rPr lang="en-US" sz="2000" b="0" i="1" smtClean="0">
                            <a:latin typeface="Cambria Math"/>
                            <a:cs typeface="Times New Roman" panose="02020603050405020304" pitchFamily="18" charset="0"/>
                          </a:rPr>
                        </m:ctrlPr>
                      </m:radPr>
                      <m:deg/>
                      <m:e>
                        <m:r>
                          <a:rPr lang="en-US" sz="2000" b="0" i="1" smtClean="0">
                            <a:latin typeface="Cambria Math"/>
                            <a:cs typeface="Times New Roman" panose="02020603050405020304" pitchFamily="18" charset="0"/>
                          </a:rPr>
                          <m:t>𝑓</m:t>
                        </m:r>
                      </m:e>
                    </m:rad>
                    <m:r>
                      <a:rPr lang="en-US" sz="2000" b="0" i="1" smtClean="0">
                        <a:latin typeface="Cambria Math"/>
                        <a:cs typeface="Times New Roman" panose="02020603050405020304" pitchFamily="18" charset="0"/>
                      </a:rPr>
                      <m:t>  </m:t>
                    </m:r>
                  </m:oMath>
                </a14:m>
                <a:r>
                  <a:rPr lang="en-US" sz="1800" dirty="0" smtClean="0">
                    <a:solidFill>
                      <a:schemeClr val="bg1">
                        <a:lumMod val="50000"/>
                      </a:schemeClr>
                    </a:solidFill>
                    <a:latin typeface="Helvetica" pitchFamily="34" charset="0"/>
                    <a:cs typeface="Times New Roman" panose="02020603050405020304" pitchFamily="18" charset="0"/>
                  </a:rPr>
                  <a:t>(from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𝑒</m:t>
                    </m:r>
                  </m:oMath>
                </a14:m>
                <a:r>
                  <a:rPr lang="en-US" sz="1800" dirty="0" smtClean="0">
                    <a:solidFill>
                      <a:schemeClr val="bg1">
                        <a:lumMod val="50000"/>
                      </a:schemeClr>
                    </a:solidFill>
                    <a:latin typeface="Helvetica" pitchFamily="34" charset="0"/>
                    <a:cs typeface="Times New Roman" panose="02020603050405020304" pitchFamily="18" charset="0"/>
                  </a:rPr>
                  <a:t> to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&lt;1+</m:t>
                    </m:r>
                    <m:sSup>
                      <m:sSupPr>
                        <m:ctrlPr>
                          <a:rPr lang="en-US" sz="1800" b="0" i="1" smtClean="0">
                            <a:solidFill>
                              <a:schemeClr val="bg1">
                                <a:lumMod val="50000"/>
                              </a:schemeClr>
                            </a:solidFill>
                            <a:latin typeface="Cambria Math"/>
                            <a:cs typeface="Times New Roman" panose="02020603050405020304" pitchFamily="18" charset="0"/>
                          </a:rPr>
                        </m:ctrlPr>
                      </m:sSupPr>
                      <m:e>
                        <m:r>
                          <a:rPr lang="en-US" sz="1800" b="0" i="1" smtClean="0">
                            <a:solidFill>
                              <a:schemeClr val="bg1">
                                <a:lumMod val="50000"/>
                              </a:schemeClr>
                            </a:solidFill>
                            <a:latin typeface="Cambria Math"/>
                            <a:cs typeface="Times New Roman" panose="02020603050405020304" pitchFamily="18" charset="0"/>
                          </a:rPr>
                          <m:t>10</m:t>
                        </m:r>
                      </m:e>
                      <m:sup>
                        <m:r>
                          <a:rPr lang="en-US" sz="1800" b="0" i="1" smtClean="0">
                            <a:solidFill>
                              <a:schemeClr val="bg1">
                                <a:lumMod val="50000"/>
                              </a:schemeClr>
                            </a:solidFill>
                            <a:latin typeface="Cambria Math"/>
                            <a:cs typeface="Times New Roman" panose="02020603050405020304" pitchFamily="18" charset="0"/>
                          </a:rPr>
                          <m:t>−8</m:t>
                        </m:r>
                      </m:sup>
                    </m:sSup>
                  </m:oMath>
                </a14:m>
                <a:r>
                  <a:rPr lang="en-US" sz="1800" dirty="0" smtClean="0">
                    <a:solidFill>
                      <a:schemeClr val="bg1">
                        <a:lumMod val="50000"/>
                      </a:schemeClr>
                    </a:solidFill>
                    <a:latin typeface="Helvetica" pitchFamily="34" charset="0"/>
                    <a:cs typeface="Times New Roman" panose="02020603050405020304" pitchFamily="18" charset="0"/>
                  </a:rPr>
                  <a:t>)</a:t>
                </a:r>
                <a:endParaRPr lang="en-US" sz="1800" dirty="0">
                  <a:solidFill>
                    <a:schemeClr val="bg1">
                      <a:lumMod val="50000"/>
                    </a:schemeClr>
                  </a:solidFill>
                  <a:latin typeface="Helvetica"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2301" y="777876"/>
                <a:ext cx="9659927" cy="4969781"/>
              </a:xfrm>
              <a:blipFill rotWithShape="1">
                <a:blip r:embed="rId3"/>
                <a:stretch>
                  <a:fillRect l="-820" t="-859"/>
                </a:stretch>
              </a:blipFill>
            </p:spPr>
            <p:txBody>
              <a:bodyPr/>
              <a:lstStyle/>
              <a:p>
                <a:r>
                  <a:rPr lang="en-US">
                    <a:noFill/>
                  </a:rPr>
                  <a:t> </a:t>
                </a:r>
              </a:p>
            </p:txBody>
          </p:sp>
        </mc:Fallback>
      </mc:AlternateContent>
    </p:spTree>
    <p:extLst>
      <p:ext uri="{BB962C8B-B14F-4D97-AF65-F5344CB8AC3E}">
        <p14:creationId xmlns:p14="http://schemas.microsoft.com/office/powerpoint/2010/main" val="318384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latin typeface="helvetica" panose="020B0604020202020204" pitchFamily="34" charset="0"/>
                <a:cs typeface="helvetica" panose="020B0604020202020204" pitchFamily="34" charset="0"/>
              </a:rPr>
              <a:t>Outline</a:t>
            </a:r>
            <a:endParaRPr lang="en-US"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513267"/>
            <a:ext cx="10515600" cy="4351338"/>
          </a:xfrm>
        </p:spPr>
        <p:txBody>
          <a:bodyPr>
            <a:normAutofit lnSpcReduction="10000"/>
          </a:bodyPr>
          <a:lstStyle/>
          <a:p>
            <a:pPr>
              <a:lnSpc>
                <a:spcPct val="150000"/>
              </a:lnSpc>
              <a:spcAft>
                <a:spcPts val="1200"/>
              </a:spcAft>
            </a:pPr>
            <a:r>
              <a:rPr lang="en-US" dirty="0" smtClean="0">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b="1" dirty="0" smtClean="0">
                <a:latin typeface="helvetica" panose="020B0604020202020204" pitchFamily="34" charset="0"/>
                <a:cs typeface="helvetica" panose="020B0604020202020204" pitchFamily="34" charset="0"/>
              </a:rPr>
              <a:t>Jamming</a:t>
            </a:r>
            <a:r>
              <a:rPr lang="en-US" dirty="0" smtClean="0">
                <a:latin typeface="helvetica" panose="020B0604020202020204" pitchFamily="34" charset="0"/>
                <a:cs typeface="helvetica" panose="020B0604020202020204" pitchFamily="34" charset="0"/>
              </a:rPr>
              <a:t> in Hierarchical Networks (HNs)</a:t>
            </a:r>
          </a:p>
          <a:p>
            <a:pPr>
              <a:lnSpc>
                <a:spcPct val="150000"/>
              </a:lnSpc>
              <a:spcAft>
                <a:spcPts val="1200"/>
              </a:spcAft>
            </a:pPr>
            <a:r>
              <a:rPr lang="en-US" b="1" dirty="0" smtClean="0">
                <a:latin typeface="helvetica" panose="020B0604020202020204" pitchFamily="34" charset="0"/>
                <a:cs typeface="helvetica" panose="020B0604020202020204" pitchFamily="34" charset="0"/>
              </a:rPr>
              <a:t>Antiferromagnetic </a:t>
            </a:r>
            <a:r>
              <a:rPr lang="en-US" b="1" dirty="0" err="1" smtClean="0">
                <a:latin typeface="helvetica" panose="020B0604020202020204" pitchFamily="34" charset="0"/>
                <a:cs typeface="helvetica" panose="020B0604020202020204" pitchFamily="34" charset="0"/>
              </a:rPr>
              <a:t>Ising</a:t>
            </a:r>
            <a:r>
              <a:rPr lang="en-US" b="1" dirty="0">
                <a:latin typeface="helvetica" panose="020B0604020202020204" pitchFamily="34" charset="0"/>
                <a:cs typeface="helvetica" panose="020B0604020202020204" pitchFamily="34" charset="0"/>
              </a:rPr>
              <a:t> </a:t>
            </a:r>
            <a:r>
              <a:rPr lang="en-US" b="1" dirty="0" smtClean="0">
                <a:latin typeface="helvetica" panose="020B0604020202020204" pitchFamily="34" charset="0"/>
                <a:cs typeface="helvetica" panose="020B0604020202020204" pitchFamily="34" charset="0"/>
              </a:rPr>
              <a:t>model </a:t>
            </a:r>
            <a:r>
              <a:rPr lang="en-US" dirty="0" smtClean="0">
                <a:latin typeface="helvetica" panose="020B0604020202020204" pitchFamily="34" charset="0"/>
                <a:cs typeface="helvetica" panose="020B0604020202020204" pitchFamily="34" charset="0"/>
              </a:rPr>
              <a:t>in HNs</a:t>
            </a:r>
          </a:p>
          <a:p>
            <a:pPr>
              <a:lnSpc>
                <a:spcPct val="150000"/>
              </a:lnSpc>
              <a:spcAft>
                <a:spcPts val="1200"/>
              </a:spcAft>
            </a:pPr>
            <a:r>
              <a:rPr lang="en-US" dirty="0" smtClean="0">
                <a:latin typeface="helvetica" panose="020B0604020202020204" pitchFamily="34" charset="0"/>
                <a:cs typeface="helvetica" panose="020B0604020202020204" pitchFamily="34" charset="0"/>
              </a:rPr>
              <a:t>Aging in </a:t>
            </a:r>
            <a:r>
              <a:rPr lang="en-US" b="1" dirty="0" smtClean="0">
                <a:latin typeface="helvetica" panose="020B0604020202020204" pitchFamily="34" charset="0"/>
                <a:cs typeface="helvetica" panose="020B0604020202020204" pitchFamily="34" charset="0"/>
              </a:rPr>
              <a:t>Random Field </a:t>
            </a:r>
            <a:r>
              <a:rPr lang="en-US" b="1" dirty="0" err="1" smtClean="0">
                <a:latin typeface="helvetica" panose="020B0604020202020204" pitchFamily="34" charset="0"/>
                <a:cs typeface="helvetica" panose="020B0604020202020204" pitchFamily="34" charset="0"/>
              </a:rPr>
              <a:t>Ising</a:t>
            </a:r>
            <a:r>
              <a:rPr lang="en-US" b="1" dirty="0" smtClean="0">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latin typeface="helvetica" panose="020B0604020202020204" pitchFamily="34" charset="0"/>
                <a:cs typeface="helvetica" panose="020B0604020202020204" pitchFamily="34" charset="0"/>
              </a:rPr>
              <a:t>Summary</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1162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15" y="1774371"/>
            <a:ext cx="7620000" cy="3048000"/>
          </a:xfrm>
          <a:prstGeom prst="rect">
            <a:avLst/>
          </a:prstGeom>
        </p:spPr>
      </p:pic>
    </p:spTree>
    <p:extLst>
      <p:ext uri="{BB962C8B-B14F-4D97-AF65-F5344CB8AC3E}">
        <p14:creationId xmlns:p14="http://schemas.microsoft.com/office/powerpoint/2010/main" val="3424816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15" y="1774371"/>
            <a:ext cx="7620000" cy="3048000"/>
          </a:xfrm>
          <a:prstGeom prst="rect">
            <a:avLst/>
          </a:prstGeom>
        </p:spPr>
      </p:pic>
      <p:sp>
        <p:nvSpPr>
          <p:cNvPr id="6" name="TextBox 5"/>
          <p:cNvSpPr txBox="1"/>
          <p:nvPr/>
        </p:nvSpPr>
        <p:spPr>
          <a:xfrm>
            <a:off x="2859314" y="5283200"/>
            <a:ext cx="5762172" cy="369332"/>
          </a:xfrm>
          <a:prstGeom prst="rect">
            <a:avLst/>
          </a:prstGeom>
          <a:noFill/>
        </p:spPr>
        <p:txBody>
          <a:bodyPr wrap="square" rtlCol="0">
            <a:spAutoFit/>
          </a:bodyPr>
          <a:lstStyle/>
          <a:p>
            <a:pPr algn="ctr"/>
            <a:r>
              <a:rPr lang="en-US" b="1" dirty="0" smtClean="0">
                <a:solidFill>
                  <a:srgbClr val="C00000"/>
                </a:solidFill>
                <a:latin typeface="Helvetica" pitchFamily="34" charset="0"/>
              </a:rPr>
              <a:t>Extremely slow for large system size</a:t>
            </a:r>
            <a:endParaRPr lang="en-US" b="1" dirty="0">
              <a:solidFill>
                <a:srgbClr val="C00000"/>
              </a:solidFill>
              <a:latin typeface="Helvetica" pitchFamily="34" charset="0"/>
            </a:endParaRPr>
          </a:p>
        </p:txBody>
      </p:sp>
    </p:spTree>
    <p:extLst>
      <p:ext uri="{BB962C8B-B14F-4D97-AF65-F5344CB8AC3E}">
        <p14:creationId xmlns:p14="http://schemas.microsoft.com/office/powerpoint/2010/main" val="3175111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smtClean="0">
                <a:latin typeface="helvetica" panose="020B0604020202020204" pitchFamily="34" charset="0"/>
                <a:cs typeface="helvetica" panose="020B0604020202020204" pitchFamily="34" charset="0"/>
              </a:rPr>
              <a:t>Wang-Landau sampling</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2301" y="777876"/>
                <a:ext cx="9659927" cy="4969781"/>
              </a:xfrm>
            </p:spPr>
            <p:txBody>
              <a:bodyPr>
                <a:normAutofit lnSpcReduction="10000"/>
              </a:bodyPr>
              <a:lstStyle/>
              <a:p>
                <a:pPr>
                  <a:lnSpc>
                    <a:spcPct val="100000"/>
                  </a:lnSpc>
                </a:pPr>
                <a:r>
                  <a:rPr lang="en-US" sz="2400" dirty="0" smtClean="0">
                    <a:latin typeface="Helvetica" pitchFamily="34" charset="0"/>
                    <a:cs typeface="Times New Roman" panose="02020603050405020304" pitchFamily="18" charset="0"/>
                  </a:rPr>
                  <a:t>Histogram method</a:t>
                </a:r>
              </a:p>
              <a:p>
                <a:pPr lvl="1">
                  <a:lnSpc>
                    <a:spcPct val="100000"/>
                  </a:lnSpc>
                </a:pPr>
                <a:r>
                  <a:rPr lang="en-US" sz="2000" dirty="0" smtClean="0">
                    <a:latin typeface="Helvetica" pitchFamily="34" charset="0"/>
                    <a:cs typeface="Times New Roman" panose="02020603050405020304" pitchFamily="18" charset="0"/>
                  </a:rPr>
                  <a:t>Sampling with probability </a:t>
                </a:r>
                <a14:m>
                  <m:oMath xmlns:m="http://schemas.openxmlformats.org/officeDocument/2006/math">
                    <m:acc>
                      <m:accPr>
                        <m:chr m:val="̂"/>
                        <m:ctrlPr>
                          <a:rPr lang="en-US" sz="2000" b="0" i="1" smtClean="0">
                            <a:latin typeface="Cambria Math"/>
                            <a:cs typeface="Times New Roman" panose="02020603050405020304" pitchFamily="18" charset="0"/>
                          </a:rPr>
                        </m:ctrlPr>
                      </m:accPr>
                      <m:e>
                        <m:r>
                          <a:rPr lang="en-US" sz="2000" b="0" i="1" smtClean="0">
                            <a:latin typeface="Cambria Math"/>
                            <a:cs typeface="Times New Roman" panose="02020603050405020304" pitchFamily="18" charset="0"/>
                          </a:rPr>
                          <m:t>𝑃</m:t>
                        </m:r>
                      </m:e>
                    </m:acc>
                    <m:r>
                      <a:rPr lang="en-US" sz="2400" b="0" i="1" dirty="0" smtClean="0">
                        <a:latin typeface="Cambria Math"/>
                        <a:cs typeface="Times New Roman" panose="02020603050405020304" pitchFamily="18" charset="0"/>
                      </a:rPr>
                      <m:t>∝1/</m:t>
                    </m:r>
                    <m:r>
                      <a:rPr lang="en-US" sz="2400" b="0" i="1" dirty="0" smtClean="0">
                        <a:latin typeface="Cambria Math"/>
                        <a:cs typeface="Times New Roman" panose="02020603050405020304" pitchFamily="18" charset="0"/>
                      </a:rPr>
                      <m:t>𝑃</m:t>
                    </m:r>
                  </m:oMath>
                </a14:m>
                <a:r>
                  <a:rPr lang="en-US" sz="2000" dirty="0" smtClean="0">
                    <a:latin typeface="Helvetica" pitchFamily="34" charset="0"/>
                    <a:cs typeface="Times New Roman" panose="02020603050405020304" pitchFamily="18" charset="0"/>
                  </a:rPr>
                  <a:t> </a:t>
                </a:r>
                <a:r>
                  <a:rPr lang="en-US" sz="2000" dirty="0" smtClean="0">
                    <a:latin typeface="Helvetica" pitchFamily="34" charset="0"/>
                    <a:cs typeface="Times New Roman" panose="02020603050405020304" pitchFamily="18" charset="0"/>
                    <a:sym typeface="Wingdings" panose="05000000000000000000" pitchFamily="2" charset="2"/>
                  </a:rPr>
                  <a:t> </a:t>
                </a:r>
                <a:r>
                  <a:rPr lang="en-US" sz="2000" b="1" dirty="0" smtClean="0">
                    <a:latin typeface="Helvetica" pitchFamily="34" charset="0"/>
                    <a:cs typeface="Times New Roman" panose="02020603050405020304" pitchFamily="18" charset="0"/>
                  </a:rPr>
                  <a:t>flat histogram</a:t>
                </a:r>
              </a:p>
              <a:p>
                <a:pPr lvl="1">
                  <a:lnSpc>
                    <a:spcPct val="100000"/>
                  </a:lnSpc>
                </a:pPr>
                <a:r>
                  <a:rPr lang="en-US" sz="2000" dirty="0" smtClean="0">
                    <a:latin typeface="Helvetica" pitchFamily="34" charset="0"/>
                    <a:cs typeface="Times New Roman" panose="02020603050405020304" pitchFamily="18" charset="0"/>
                  </a:rPr>
                  <a:t>Non-thermodynamic, Non-Markov-Chain Monte Carlo</a:t>
                </a:r>
              </a:p>
              <a:p>
                <a:pPr>
                  <a:lnSpc>
                    <a:spcPct val="100000"/>
                  </a:lnSpc>
                  <a:spcBef>
                    <a:spcPts val="1800"/>
                  </a:spcBef>
                </a:pPr>
                <a:r>
                  <a:rPr lang="en-US" sz="2400" dirty="0" smtClean="0">
                    <a:latin typeface="Helvetica" pitchFamily="34" charset="0"/>
                    <a:cs typeface="Times New Roman" panose="02020603050405020304" pitchFamily="18" charset="0"/>
                  </a:rPr>
                  <a:t>Procedure</a:t>
                </a:r>
              </a:p>
              <a:p>
                <a:pPr lvl="1">
                  <a:lnSpc>
                    <a:spcPct val="120000"/>
                  </a:lnSpc>
                </a:pPr>
                <a:r>
                  <a:rPr lang="en-US" sz="2000" dirty="0" smtClean="0">
                    <a:latin typeface="Helvetica" pitchFamily="34" charset="0"/>
                    <a:cs typeface="Times New Roman" panose="02020603050405020304" pitchFamily="18" charset="0"/>
                  </a:rPr>
                  <a:t>Initial guess: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b="0" i="1" dirty="0" smtClean="0">
                        <a:solidFill>
                          <a:schemeClr val="bg1">
                            <a:lumMod val="50000"/>
                          </a:schemeClr>
                        </a:solidFill>
                        <a:latin typeface="Cambria Math"/>
                        <a:cs typeface="Times New Roman" panose="02020603050405020304" pitchFamily="18" charset="0"/>
                      </a:rPr>
                      <m:t>{1, 1, 1, 1,⋯}</m:t>
                    </m:r>
                  </m:oMath>
                </a14:m>
                <a:r>
                  <a:rPr lang="en-US" sz="2000" dirty="0" smtClean="0">
                    <a:latin typeface="Helvetica" pitchFamily="34" charset="0"/>
                    <a:cs typeface="Times New Roman" panose="02020603050405020304" pitchFamily="18" charset="0"/>
                  </a:rPr>
                  <a:t> and flat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t>
                </a:r>
                <a14:m>
                  <m:oMath xmlns:m="http://schemas.openxmlformats.org/officeDocument/2006/math">
                    <m:r>
                      <a:rPr lang="en-US" sz="1800" i="1" dirty="0" smtClean="0">
                        <a:solidFill>
                          <a:schemeClr val="bg1">
                            <a:lumMod val="50000"/>
                          </a:schemeClr>
                        </a:solidFill>
                        <a:latin typeface="Cambria Math"/>
                        <a:cs typeface="Times New Roman" panose="02020603050405020304" pitchFamily="18" charset="0"/>
                      </a:rPr>
                      <m:t>{</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 </m:t>
                    </m:r>
                    <m:r>
                      <a:rPr lang="en-US" sz="1800" b="0" i="1" dirty="0" smtClean="0">
                        <a:solidFill>
                          <a:schemeClr val="bg1">
                            <a:lumMod val="50000"/>
                          </a:schemeClr>
                        </a:solidFill>
                        <a:latin typeface="Cambria Math"/>
                        <a:cs typeface="Times New Roman" panose="02020603050405020304" pitchFamily="18" charset="0"/>
                      </a:rPr>
                      <m:t>0</m:t>
                    </m:r>
                    <m:r>
                      <a:rPr lang="en-US" sz="1800" i="1" dirty="0" smtClean="0">
                        <a:solidFill>
                          <a:schemeClr val="bg1">
                            <a:lumMod val="50000"/>
                          </a:schemeClr>
                        </a:solidFill>
                        <a:latin typeface="Cambria Math"/>
                        <a:cs typeface="Times New Roman" panose="02020603050405020304" pitchFamily="18" charset="0"/>
                      </a:rPr>
                      <m:t>,⋯}</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Randomly pick a site </a:t>
                </a:r>
                <a14:m>
                  <m:oMath xmlns:m="http://schemas.openxmlformats.org/officeDocument/2006/math">
                    <m:r>
                      <a:rPr lang="en-US" sz="2000" b="0" i="1" smtClean="0">
                        <a:latin typeface="Cambria Math"/>
                        <a:cs typeface="Times New Roman" panose="02020603050405020304" pitchFamily="18" charset="0"/>
                      </a:rPr>
                      <m:t>𝑖</m:t>
                    </m:r>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Add (remove) a particle with </a:t>
                </a:r>
                <a14:m>
                  <m:oMath xmlns:m="http://schemas.openxmlformats.org/officeDocument/2006/math">
                    <m:r>
                      <a:rPr lang="en-US" sz="2000" b="0" i="1" smtClean="0">
                        <a:latin typeface="Cambria Math"/>
                        <a:cs typeface="Times New Roman" panose="02020603050405020304" pitchFamily="18" charset="0"/>
                      </a:rPr>
                      <m:t>𝑃</m:t>
                    </m:r>
                    <m:r>
                      <a:rPr lang="en-US" sz="2000" b="0" i="1" smtClean="0">
                        <a:latin typeface="Cambria Math"/>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r>
                          <m:rPr>
                            <m:sty m:val="p"/>
                          </m:rPr>
                          <a:rPr lang="en-US" sz="2000" b="0" i="0" smtClean="0">
                            <a:latin typeface="Cambria Math"/>
                            <a:cs typeface="Times New Roman" panose="02020603050405020304" pitchFamily="18" charset="0"/>
                          </a:rPr>
                          <m:t>min</m:t>
                        </m:r>
                      </m:fName>
                      <m:e>
                        <m:r>
                          <a:rPr lang="en-US" sz="2000" b="0" i="1" smtClean="0">
                            <a:latin typeface="Cambria Math"/>
                            <a:cs typeface="Times New Roman" panose="02020603050405020304" pitchFamily="18" charset="0"/>
                          </a:rPr>
                          <m:t>[1,</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b="0" i="1" smtClean="0">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 (</a:t>
                </a:r>
                <a14:m>
                  <m:oMath xmlns:m="http://schemas.openxmlformats.org/officeDocument/2006/math">
                    <m:func>
                      <m:funcPr>
                        <m:ctrlPr>
                          <a:rPr lang="en-US" sz="2000" i="1">
                            <a:latin typeface="Cambria Math"/>
                            <a:cs typeface="Times New Roman" panose="02020603050405020304" pitchFamily="18" charset="0"/>
                          </a:rPr>
                        </m:ctrlPr>
                      </m:funcPr>
                      <m:fName>
                        <m:r>
                          <m:rPr>
                            <m:sty m:val="p"/>
                          </m:rPr>
                          <a:rPr lang="en-US" sz="2000">
                            <a:latin typeface="Cambria Math"/>
                            <a:cs typeface="Times New Roman" panose="02020603050405020304" pitchFamily="18" charset="0"/>
                          </a:rPr>
                          <m:t>min</m:t>
                        </m:r>
                      </m:fName>
                      <m:e>
                        <m:r>
                          <a:rPr lang="en-US" sz="2000" i="1">
                            <a:latin typeface="Cambria Math"/>
                            <a:cs typeface="Times New Roman" panose="02020603050405020304" pitchFamily="18" charset="0"/>
                          </a:rPr>
                          <m:t>[1,</m:t>
                        </m:r>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sub>
                            </m:sSub>
                          </m:num>
                          <m:den>
                            <m:sSub>
                              <m:sSubPr>
                                <m:ctrlPr>
                                  <a:rPr lang="en-US" sz="2000" i="1">
                                    <a:latin typeface="Cambria Math"/>
                                    <a:cs typeface="Times New Roman" panose="02020603050405020304" pitchFamily="18" charset="0"/>
                                  </a:rPr>
                                </m:ctrlPr>
                              </m:sSubPr>
                              <m:e>
                                <m:r>
                                  <a:rPr lang="en-US" sz="2000" i="1">
                                    <a:latin typeface="Cambria Math"/>
                                    <a:cs typeface="Times New Roman" panose="02020603050405020304" pitchFamily="18" charset="0"/>
                                  </a:rPr>
                                  <m:t>𝑔</m:t>
                                </m:r>
                              </m:e>
                              <m:sub>
                                <m:r>
                                  <a:rPr lang="en-US" sz="2000" i="1">
                                    <a:latin typeface="Cambria Math"/>
                                    <a:cs typeface="Times New Roman" panose="02020603050405020304" pitchFamily="18" charset="0"/>
                                  </a:rPr>
                                  <m:t>𝑛</m:t>
                                </m:r>
                                <m:r>
                                  <a:rPr lang="en-US" sz="2000" b="0" i="1" smtClean="0">
                                    <a:latin typeface="Cambria Math"/>
                                    <a:cs typeface="Times New Roman" panose="02020603050405020304" pitchFamily="18" charset="0"/>
                                  </a:rPr>
                                  <m:t>−1</m:t>
                                </m:r>
                              </m:sub>
                            </m:sSub>
                          </m:den>
                        </m:f>
                        <m:r>
                          <a:rPr lang="en-US" sz="2000" i="1">
                            <a:latin typeface="Cambria Math"/>
                            <a:cs typeface="Times New Roman" panose="02020603050405020304" pitchFamily="18" charset="0"/>
                          </a:rPr>
                          <m:t>]</m:t>
                        </m:r>
                      </m:e>
                    </m:func>
                  </m:oMath>
                </a14:m>
                <a:r>
                  <a:rPr lang="en-US" sz="2000" dirty="0" smtClean="0">
                    <a:latin typeface="Helvetica" pitchFamily="34" charset="0"/>
                    <a:cs typeface="Times New Roman" panose="02020603050405020304" pitchFamily="18" charset="0"/>
                  </a:rPr>
                  <a:t>)</a:t>
                </a:r>
              </a:p>
              <a:p>
                <a:pPr lvl="1">
                  <a:lnSpc>
                    <a:spcPct val="120000"/>
                  </a:lnSpc>
                </a:pPr>
                <a:r>
                  <a:rPr lang="en-US" sz="2000" b="1" dirty="0" smtClean="0">
                    <a:solidFill>
                      <a:srgbClr val="C00000"/>
                    </a:solidFill>
                    <a:latin typeface="Helvetica" pitchFamily="34" charset="0"/>
                    <a:cs typeface="Times New Roman" panose="02020603050405020304" pitchFamily="18" charset="0"/>
                  </a:rPr>
                  <a:t>Exchange particle with an empty site</a:t>
                </a:r>
              </a:p>
              <a:p>
                <a:pPr lvl="1">
                  <a:lnSpc>
                    <a:spcPct val="120000"/>
                  </a:lnSpc>
                </a:pPr>
                <a:r>
                  <a:rPr lang="en-US" sz="2000" dirty="0" smtClean="0">
                    <a:latin typeface="Helvetica" pitchFamily="34" charset="0"/>
                    <a:cs typeface="Times New Roman" panose="02020603050405020304" pitchFamily="18" charset="0"/>
                  </a:rPr>
                  <a:t>Update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𝑔</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and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r>
                  <a:rPr lang="en-US" sz="2000" dirty="0" smtClean="0">
                    <a:latin typeface="Helvetica" pitchFamily="34" charset="0"/>
                    <a:cs typeface="Times New Roman" panose="02020603050405020304" pitchFamily="18" charset="0"/>
                  </a:rPr>
                  <a:t> of the current state, </a:t>
                </a:r>
                <a:r>
                  <a:rPr lang="en-US" sz="1800" dirty="0" smtClean="0">
                    <a:latin typeface="Helvetica" pitchFamily="34" charset="0"/>
                    <a:cs typeface="Times New Roman" panose="02020603050405020304" pitchFamily="18" charset="0"/>
                  </a:rPr>
                  <a:t>i.e. </a:t>
                </a:r>
                <a14:m>
                  <m:oMath xmlns:m="http://schemas.openxmlformats.org/officeDocument/2006/math">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m:t>
                    </m:r>
                    <m:sSub>
                      <m:sSubPr>
                        <m:ctrlPr>
                          <a:rPr lang="en-US" sz="1800" b="0" i="1" smtClean="0">
                            <a:solidFill>
                              <a:schemeClr val="bg1">
                                <a:lumMod val="50000"/>
                              </a:schemeClr>
                            </a:solidFill>
                            <a:latin typeface="Cambria Math"/>
                            <a:cs typeface="Times New Roman" panose="02020603050405020304" pitchFamily="18" charset="0"/>
                          </a:rPr>
                        </m:ctrlPr>
                      </m:sSubPr>
                      <m:e>
                        <m:r>
                          <a:rPr lang="en-US" sz="1800" b="0" i="1" smtClean="0">
                            <a:solidFill>
                              <a:schemeClr val="bg1">
                                <a:lumMod val="50000"/>
                              </a:schemeClr>
                            </a:solidFill>
                            <a:latin typeface="Cambria Math"/>
                            <a:cs typeface="Times New Roman" panose="02020603050405020304" pitchFamily="18" charset="0"/>
                          </a:rPr>
                          <m:t>𝐻</m:t>
                        </m:r>
                      </m:e>
                      <m:sub>
                        <m:r>
                          <a:rPr lang="en-US" sz="1800" b="0" i="1" smtClean="0">
                            <a:solidFill>
                              <a:schemeClr val="bg1">
                                <a:lumMod val="50000"/>
                              </a:schemeClr>
                            </a:solidFill>
                            <a:latin typeface="Cambria Math"/>
                            <a:cs typeface="Times New Roman" panose="02020603050405020304" pitchFamily="18" charset="0"/>
                          </a:rPr>
                          <m:t>𝑛</m:t>
                        </m:r>
                      </m:sub>
                    </m:sSub>
                    <m:r>
                      <a:rPr lang="en-US" sz="1800" b="0" i="1" smtClean="0">
                        <a:solidFill>
                          <a:schemeClr val="bg1">
                            <a:lumMod val="50000"/>
                          </a:schemeClr>
                        </a:solidFill>
                        <a:latin typeface="Cambria Math"/>
                        <a:cs typeface="Times New Roman" panose="02020603050405020304" pitchFamily="18" charset="0"/>
                      </a:rPr>
                      <m:t>+1</m:t>
                    </m:r>
                    <m:r>
                      <a:rPr lang="en-US" sz="1800" b="0" i="0" smtClean="0">
                        <a:solidFill>
                          <a:schemeClr val="bg1">
                            <a:lumMod val="50000"/>
                          </a:schemeClr>
                        </a:solidFill>
                        <a:latin typeface="Cambria Math"/>
                        <a:cs typeface="Times New Roman" panose="02020603050405020304" pitchFamily="18" charset="0"/>
                      </a:rPr>
                      <m:t>;</m:t>
                    </m:r>
                  </m:oMath>
                </a14:m>
                <a:r>
                  <a:rPr lang="en-US" sz="1800" dirty="0" smtClean="0">
                    <a:solidFill>
                      <a:schemeClr val="bg1">
                        <a:lumMod val="50000"/>
                      </a:schemeClr>
                    </a:solidFill>
                    <a:latin typeface="Helvetica" pitchFamily="34" charset="0"/>
                    <a:cs typeface="Times New Roman" panose="02020603050405020304" pitchFamily="18" charset="0"/>
                  </a:rPr>
                  <a:t> </a:t>
                </a:r>
                <a14:m>
                  <m:oMath xmlns:m="http://schemas.openxmlformats.org/officeDocument/2006/math">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sSub>
                      <m:sSubPr>
                        <m:ctrlPr>
                          <a:rPr lang="en-US" sz="1800" b="0" i="1" dirty="0" smtClean="0">
                            <a:solidFill>
                              <a:schemeClr val="bg1">
                                <a:lumMod val="50000"/>
                              </a:schemeClr>
                            </a:solidFill>
                            <a:latin typeface="Cambria Math"/>
                            <a:cs typeface="Times New Roman" panose="02020603050405020304" pitchFamily="18" charset="0"/>
                          </a:rPr>
                        </m:ctrlPr>
                      </m:sSubPr>
                      <m:e>
                        <m:r>
                          <a:rPr lang="en-US" sz="1800" b="0" i="1" dirty="0" smtClean="0">
                            <a:solidFill>
                              <a:schemeClr val="bg1">
                                <a:lumMod val="50000"/>
                              </a:schemeClr>
                            </a:solidFill>
                            <a:latin typeface="Cambria Math"/>
                            <a:cs typeface="Times New Roman" panose="02020603050405020304" pitchFamily="18" charset="0"/>
                          </a:rPr>
                          <m:t>𝑔</m:t>
                        </m:r>
                      </m:e>
                      <m:sub>
                        <m:r>
                          <a:rPr lang="en-US" sz="1800" b="0" i="1" dirty="0" smtClean="0">
                            <a:solidFill>
                              <a:schemeClr val="bg1">
                                <a:lumMod val="50000"/>
                              </a:schemeClr>
                            </a:solidFill>
                            <a:latin typeface="Cambria Math"/>
                            <a:cs typeface="Times New Roman" panose="02020603050405020304" pitchFamily="18" charset="0"/>
                          </a:rPr>
                          <m:t>𝑛</m:t>
                        </m:r>
                      </m:sub>
                    </m:sSub>
                    <m:r>
                      <a:rPr lang="en-US" sz="1800" b="0" i="1" dirty="0" smtClean="0">
                        <a:solidFill>
                          <a:schemeClr val="bg1">
                            <a:lumMod val="50000"/>
                          </a:schemeClr>
                        </a:solidFill>
                        <a:latin typeface="Cambria Math"/>
                        <a:cs typeface="Times New Roman" panose="02020603050405020304" pitchFamily="18" charset="0"/>
                      </a:rPr>
                      <m:t>×</m:t>
                    </m:r>
                    <m:r>
                      <a:rPr lang="en-US" sz="1800" b="1" i="1" dirty="0" smtClean="0">
                        <a:solidFill>
                          <a:schemeClr val="bg1">
                            <a:lumMod val="50000"/>
                          </a:schemeClr>
                        </a:solidFill>
                        <a:latin typeface="Cambria Math"/>
                        <a:cs typeface="Times New Roman" panose="02020603050405020304" pitchFamily="18" charset="0"/>
                      </a:rPr>
                      <m:t>𝒇</m:t>
                    </m:r>
                  </m:oMath>
                </a14:m>
                <a:endParaRPr lang="en-US" sz="1800" b="1" dirty="0" smtClean="0">
                  <a:solidFill>
                    <a:schemeClr val="bg1">
                      <a:lumMod val="50000"/>
                    </a:schemeClr>
                  </a:solidFill>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Random walk until flat histogram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oMath>
                </a14:m>
                <a:endParaRPr lang="en-US" sz="2000" dirty="0" smtClean="0">
                  <a:latin typeface="Helvetica" pitchFamily="34" charset="0"/>
                  <a:cs typeface="Times New Roman" panose="02020603050405020304" pitchFamily="18" charset="0"/>
                </a:endParaRPr>
              </a:p>
              <a:p>
                <a:pPr lvl="1">
                  <a:lnSpc>
                    <a:spcPct val="120000"/>
                  </a:lnSpc>
                </a:pPr>
                <a:r>
                  <a:rPr lang="en-US" sz="2000" dirty="0" smtClean="0">
                    <a:latin typeface="Helvetica" pitchFamily="34" charset="0"/>
                    <a:cs typeface="Times New Roman" panose="02020603050405020304" pitchFamily="18" charset="0"/>
                  </a:rPr>
                  <a:t>Reset </a:t>
                </a:r>
                <a14:m>
                  <m:oMath xmlns:m="http://schemas.openxmlformats.org/officeDocument/2006/math">
                    <m:sSub>
                      <m:sSubPr>
                        <m:ctrlPr>
                          <a:rPr lang="en-US" sz="2000" b="0" i="1" smtClean="0">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𝐻</m:t>
                        </m:r>
                      </m:e>
                      <m:sub>
                        <m:r>
                          <a:rPr lang="en-US" sz="2000" b="0" i="1" smtClean="0">
                            <a:latin typeface="Cambria Math"/>
                            <a:cs typeface="Times New Roman" panose="02020603050405020304" pitchFamily="18" charset="0"/>
                          </a:rPr>
                          <m:t>𝑛</m:t>
                        </m:r>
                      </m:sub>
                    </m:sSub>
                    <m:r>
                      <a:rPr lang="en-US" sz="2000" b="0" i="1" smtClean="0">
                        <a:latin typeface="Cambria Math"/>
                        <a:cs typeface="Times New Roman" panose="02020603050405020304" pitchFamily="18" charset="0"/>
                      </a:rPr>
                      <m:t>=0 }</m:t>
                    </m:r>
                  </m:oMath>
                </a14:m>
                <a:r>
                  <a:rPr lang="en-US" sz="2000" dirty="0" smtClean="0">
                    <a:latin typeface="Helvetica" pitchFamily="34" charset="0"/>
                    <a:cs typeface="Times New Roman" panose="02020603050405020304" pitchFamily="18" charset="0"/>
                  </a:rPr>
                  <a:t> and </a:t>
                </a:r>
                <a14:m>
                  <m:oMath xmlns:m="http://schemas.openxmlformats.org/officeDocument/2006/math">
                    <m:r>
                      <a:rPr lang="en-US" sz="2000" b="0" i="1" smtClean="0">
                        <a:latin typeface="Cambria Math"/>
                        <a:cs typeface="Times New Roman" panose="02020603050405020304" pitchFamily="18" charset="0"/>
                      </a:rPr>
                      <m:t> </m:t>
                    </m:r>
                    <m:r>
                      <a:rPr lang="en-US" sz="2000" b="0" i="1" smtClean="0">
                        <a:latin typeface="Cambria Math"/>
                        <a:cs typeface="Times New Roman" panose="02020603050405020304" pitchFamily="18" charset="0"/>
                      </a:rPr>
                      <m:t>𝑓</m:t>
                    </m:r>
                    <m:r>
                      <a:rPr lang="en-US" sz="2000" b="0" i="1" smtClean="0">
                        <a:latin typeface="Cambria Math"/>
                        <a:cs typeface="Times New Roman" panose="02020603050405020304" pitchFamily="18" charset="0"/>
                      </a:rPr>
                      <m:t>=</m:t>
                    </m:r>
                    <m:rad>
                      <m:radPr>
                        <m:degHide m:val="on"/>
                        <m:ctrlPr>
                          <a:rPr lang="en-US" sz="2000" b="0" i="1" smtClean="0">
                            <a:latin typeface="Cambria Math"/>
                            <a:cs typeface="Times New Roman" panose="02020603050405020304" pitchFamily="18" charset="0"/>
                          </a:rPr>
                        </m:ctrlPr>
                      </m:radPr>
                      <m:deg/>
                      <m:e>
                        <m:r>
                          <a:rPr lang="en-US" sz="2000" b="0" i="1" smtClean="0">
                            <a:latin typeface="Cambria Math"/>
                            <a:cs typeface="Times New Roman" panose="02020603050405020304" pitchFamily="18" charset="0"/>
                          </a:rPr>
                          <m:t>𝑓</m:t>
                        </m:r>
                      </m:e>
                    </m:rad>
                    <m:r>
                      <a:rPr lang="en-US" sz="2000" b="0" i="1" smtClean="0">
                        <a:latin typeface="Cambria Math"/>
                        <a:cs typeface="Times New Roman" panose="02020603050405020304" pitchFamily="18" charset="0"/>
                      </a:rPr>
                      <m:t>  </m:t>
                    </m:r>
                  </m:oMath>
                </a14:m>
                <a:r>
                  <a:rPr lang="en-US" sz="1800" dirty="0" smtClean="0">
                    <a:solidFill>
                      <a:schemeClr val="bg1">
                        <a:lumMod val="50000"/>
                      </a:schemeClr>
                    </a:solidFill>
                    <a:latin typeface="Helvetica" pitchFamily="34" charset="0"/>
                    <a:cs typeface="Times New Roman" panose="02020603050405020304" pitchFamily="18" charset="0"/>
                  </a:rPr>
                  <a:t>(from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𝑒</m:t>
                    </m:r>
                  </m:oMath>
                </a14:m>
                <a:r>
                  <a:rPr lang="en-US" sz="1800" dirty="0" smtClean="0">
                    <a:solidFill>
                      <a:schemeClr val="bg1">
                        <a:lumMod val="50000"/>
                      </a:schemeClr>
                    </a:solidFill>
                    <a:latin typeface="Helvetica" pitchFamily="34" charset="0"/>
                    <a:cs typeface="Times New Roman" panose="02020603050405020304" pitchFamily="18" charset="0"/>
                  </a:rPr>
                  <a:t> to </a:t>
                </a:r>
                <a14:m>
                  <m:oMath xmlns:m="http://schemas.openxmlformats.org/officeDocument/2006/math">
                    <m:r>
                      <a:rPr lang="en-US" sz="1800" b="0" i="1" smtClean="0">
                        <a:solidFill>
                          <a:schemeClr val="bg1">
                            <a:lumMod val="50000"/>
                          </a:schemeClr>
                        </a:solidFill>
                        <a:latin typeface="Cambria Math"/>
                        <a:cs typeface="Times New Roman" panose="02020603050405020304" pitchFamily="18" charset="0"/>
                      </a:rPr>
                      <m:t>&lt;1+</m:t>
                    </m:r>
                    <m:sSup>
                      <m:sSupPr>
                        <m:ctrlPr>
                          <a:rPr lang="en-US" sz="1800" b="0" i="1" smtClean="0">
                            <a:solidFill>
                              <a:schemeClr val="bg1">
                                <a:lumMod val="50000"/>
                              </a:schemeClr>
                            </a:solidFill>
                            <a:latin typeface="Cambria Math"/>
                            <a:cs typeface="Times New Roman" panose="02020603050405020304" pitchFamily="18" charset="0"/>
                          </a:rPr>
                        </m:ctrlPr>
                      </m:sSupPr>
                      <m:e>
                        <m:r>
                          <a:rPr lang="en-US" sz="1800" b="0" i="1" smtClean="0">
                            <a:solidFill>
                              <a:schemeClr val="bg1">
                                <a:lumMod val="50000"/>
                              </a:schemeClr>
                            </a:solidFill>
                            <a:latin typeface="Cambria Math"/>
                            <a:cs typeface="Times New Roman" panose="02020603050405020304" pitchFamily="18" charset="0"/>
                          </a:rPr>
                          <m:t>10</m:t>
                        </m:r>
                      </m:e>
                      <m:sup>
                        <m:r>
                          <a:rPr lang="en-US" sz="1800" b="0" i="1" smtClean="0">
                            <a:solidFill>
                              <a:schemeClr val="bg1">
                                <a:lumMod val="50000"/>
                              </a:schemeClr>
                            </a:solidFill>
                            <a:latin typeface="Cambria Math"/>
                            <a:cs typeface="Times New Roman" panose="02020603050405020304" pitchFamily="18" charset="0"/>
                          </a:rPr>
                          <m:t>−8</m:t>
                        </m:r>
                      </m:sup>
                    </m:sSup>
                  </m:oMath>
                </a14:m>
                <a:r>
                  <a:rPr lang="en-US" sz="1800" dirty="0" smtClean="0">
                    <a:solidFill>
                      <a:schemeClr val="bg1">
                        <a:lumMod val="50000"/>
                      </a:schemeClr>
                    </a:solidFill>
                    <a:latin typeface="Helvetica" pitchFamily="34" charset="0"/>
                    <a:cs typeface="Times New Roman" panose="02020603050405020304" pitchFamily="18" charset="0"/>
                  </a:rPr>
                  <a:t>)</a:t>
                </a:r>
                <a:endParaRPr lang="en-US" sz="1800" dirty="0">
                  <a:solidFill>
                    <a:schemeClr val="bg1">
                      <a:lumMod val="50000"/>
                    </a:schemeClr>
                  </a:solidFill>
                  <a:latin typeface="Helvetica"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2301" y="777876"/>
                <a:ext cx="9659927" cy="4969781"/>
              </a:xfrm>
              <a:blipFill rotWithShape="1">
                <a:blip r:embed="rId3"/>
                <a:stretch>
                  <a:fillRect l="-820" t="-1595"/>
                </a:stretch>
              </a:blipFill>
            </p:spPr>
            <p:txBody>
              <a:bodyPr/>
              <a:lstStyle/>
              <a:p>
                <a:r>
                  <a:rPr lang="en-US">
                    <a:noFill/>
                  </a:rPr>
                  <a:t> </a:t>
                </a:r>
              </a:p>
            </p:txBody>
          </p:sp>
        </mc:Fallback>
      </mc:AlternateContent>
    </p:spTree>
    <p:extLst>
      <p:ext uri="{BB962C8B-B14F-4D97-AF65-F5344CB8AC3E}">
        <p14:creationId xmlns:p14="http://schemas.microsoft.com/office/powerpoint/2010/main" val="2487818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6039"/>
            <a:ext cx="8229600" cy="944562"/>
          </a:xfrm>
        </p:spPr>
        <p:txBody>
          <a:bodyPr>
            <a:normAutofit/>
          </a:bodyPr>
          <a:lstStyle/>
          <a:p>
            <a:r>
              <a:rPr lang="en-US" sz="3600" dirty="0">
                <a:latin typeface="helvetica" panose="020B0604020202020204" pitchFamily="34" charset="0"/>
                <a:cs typeface="helvetica" panose="020B0604020202020204" pitchFamily="34" charset="0"/>
              </a:rPr>
              <a:t>Results of Wang-Landau sampling</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59739" y="1295400"/>
            <a:ext cx="524880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a:xfrm>
            <a:off x="6600092" y="1982614"/>
            <a:ext cx="4330505" cy="19422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2200" dirty="0">
                <a:latin typeface="helvetica" panose="020B0604020202020204" pitchFamily="34" charset="0"/>
                <a:cs typeface="helvetica" panose="020B0604020202020204" pitchFamily="34" charset="0"/>
              </a:rPr>
              <a:t>N=512</a:t>
            </a:r>
          </a:p>
          <a:p>
            <a:pPr>
              <a:spcAft>
                <a:spcPts val="1200"/>
              </a:spcAft>
            </a:pPr>
            <a:r>
              <a:rPr lang="en-US" sz="2200" dirty="0">
                <a:latin typeface="helvetica" panose="020B0604020202020204" pitchFamily="34" charset="0"/>
                <a:cs typeface="helvetica" panose="020B0604020202020204" pitchFamily="34" charset="0"/>
              </a:rPr>
              <a:t>Does NOT converge for larger system size</a:t>
            </a:r>
          </a:p>
        </p:txBody>
      </p:sp>
    </p:spTree>
    <p:extLst>
      <p:ext uri="{BB962C8B-B14F-4D97-AF65-F5344CB8AC3E}">
        <p14:creationId xmlns:p14="http://schemas.microsoft.com/office/powerpoint/2010/main" val="2482577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078" y="1263947"/>
            <a:ext cx="5574322" cy="5004767"/>
          </a:xfrm>
        </p:spPr>
        <p:txBody>
          <a:bodyPr>
            <a:normAutofit/>
          </a:bodyPr>
          <a:lstStyle/>
          <a:p>
            <a:pPr>
              <a:spcBef>
                <a:spcPts val="1200"/>
              </a:spcBef>
              <a:spcAft>
                <a:spcPts val="600"/>
              </a:spcAft>
            </a:pPr>
            <a:r>
              <a:rPr lang="en-US" sz="2400" dirty="0">
                <a:latin typeface="helvetica" panose="020B0604020202020204" pitchFamily="34" charset="0"/>
                <a:cs typeface="helvetica" panose="020B0604020202020204" pitchFamily="34" charset="0"/>
              </a:rPr>
              <a:t>Simulated annealing vs RG</a:t>
            </a:r>
          </a:p>
          <a:p>
            <a:pPr>
              <a:spcBef>
                <a:spcPts val="1200"/>
              </a:spcBef>
              <a:spcAft>
                <a:spcPts val="600"/>
              </a:spcAft>
            </a:pPr>
            <a:endParaRPr lang="en-US" sz="2400" dirty="0">
              <a:latin typeface="helvetica" panose="020B0604020202020204" pitchFamily="34" charset="0"/>
              <a:cs typeface="helvetica" panose="020B0604020202020204" pitchFamily="34" charset="0"/>
            </a:endParaRPr>
          </a:p>
          <a:p>
            <a:pPr>
              <a:spcBef>
                <a:spcPts val="1200"/>
              </a:spcBef>
              <a:spcAft>
                <a:spcPts val="600"/>
              </a:spcAft>
            </a:pPr>
            <a:r>
              <a:rPr lang="en-US" sz="2400" dirty="0" smtClean="0">
                <a:latin typeface="helvetica" panose="020B0604020202020204" pitchFamily="34" charset="0"/>
                <a:cs typeface="helvetica" panose="020B0604020202020204" pitchFamily="34" charset="0"/>
              </a:rPr>
              <a:t>Power-law relaxation</a:t>
            </a:r>
          </a:p>
          <a:p>
            <a:pPr>
              <a:spcBef>
                <a:spcPts val="1200"/>
              </a:spcBef>
              <a:spcAft>
                <a:spcPts val="600"/>
              </a:spcAft>
            </a:pPr>
            <a:endParaRPr lang="en-US" sz="2400" dirty="0">
              <a:latin typeface="helvetica" panose="020B0604020202020204" pitchFamily="34" charset="0"/>
              <a:cs typeface="helvetica" panose="020B0604020202020204" pitchFamily="34" charset="0"/>
            </a:endParaRPr>
          </a:p>
          <a:p>
            <a:pPr>
              <a:spcBef>
                <a:spcPts val="1200"/>
              </a:spcBef>
              <a:spcAft>
                <a:spcPts val="600"/>
              </a:spcAft>
            </a:pPr>
            <a:r>
              <a:rPr lang="en-US" sz="2400" b="1" dirty="0" smtClean="0">
                <a:solidFill>
                  <a:srgbClr val="C00000"/>
                </a:solidFill>
                <a:latin typeface="helvetica" panose="020B0604020202020204" pitchFamily="34" charset="0"/>
                <a:cs typeface="helvetica" panose="020B0604020202020204" pitchFamily="34" charset="0"/>
              </a:rPr>
              <a:t>Jamming </a:t>
            </a:r>
            <a:r>
              <a:rPr lang="en-US" sz="2400" b="1" dirty="0">
                <a:solidFill>
                  <a:srgbClr val="C00000"/>
                </a:solidFill>
                <a:latin typeface="helvetica" panose="020B0604020202020204" pitchFamily="34" charset="0"/>
                <a:cs typeface="helvetica" panose="020B0604020202020204" pitchFamily="34" charset="0"/>
              </a:rPr>
              <a:t>transition exists</a:t>
            </a:r>
            <a:r>
              <a:rPr lang="en-US" sz="2400" dirty="0">
                <a:latin typeface="helvetica" panose="020B0604020202020204" pitchFamily="34" charset="0"/>
                <a:cs typeface="helvetica" panose="020B0604020202020204" pitchFamily="34" charset="0"/>
              </a:rPr>
              <a:t>;</a:t>
            </a:r>
          </a:p>
          <a:p>
            <a:pPr>
              <a:spcAft>
                <a:spcPts val="1200"/>
              </a:spcAft>
            </a:pPr>
            <a:r>
              <a:rPr lang="en-US" sz="2400" b="1" dirty="0">
                <a:solidFill>
                  <a:srgbClr val="0070C0"/>
                </a:solidFill>
                <a:latin typeface="helvetica" panose="020B0604020202020204" pitchFamily="34" charset="0"/>
                <a:cs typeface="helvetica" panose="020B0604020202020204" pitchFamily="34" charset="0"/>
              </a:rPr>
              <a:t>No Phase </a:t>
            </a:r>
            <a:r>
              <a:rPr lang="en-US" sz="2400" b="1" dirty="0" smtClean="0">
                <a:solidFill>
                  <a:srgbClr val="0070C0"/>
                </a:solidFill>
                <a:latin typeface="helvetica" panose="020B0604020202020204" pitchFamily="34" charset="0"/>
                <a:cs typeface="helvetica" panose="020B0604020202020204" pitchFamily="34" charset="0"/>
              </a:rPr>
              <a:t>Transition</a:t>
            </a:r>
            <a:endParaRPr lang="en-US" sz="2400" dirty="0">
              <a:latin typeface="helvetica" panose="020B0604020202020204" pitchFamily="34" charset="0"/>
              <a:cs typeface="helvetica" panose="020B0604020202020204" pitchFamily="34" charset="0"/>
            </a:endParaRPr>
          </a:p>
          <a:p>
            <a:pPr>
              <a:spcAft>
                <a:spcPts val="1200"/>
              </a:spcAft>
            </a:pPr>
            <a:endParaRPr lang="en-US" sz="2400" dirty="0">
              <a:latin typeface="helvetica" panose="020B0604020202020204" pitchFamily="34" charset="0"/>
              <a:cs typeface="helvetica" panose="020B0604020202020204" pitchFamily="34" charset="0"/>
            </a:endParaRPr>
          </a:p>
          <a:p>
            <a:pPr marL="0" indent="0">
              <a:spcAft>
                <a:spcPts val="1200"/>
              </a:spcAft>
              <a:buNone/>
            </a:pPr>
            <a:endParaRPr lang="en-US" sz="24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2" name="Title 1"/>
              <p:cNvSpPr txBox="1">
                <a:spLocks/>
              </p:cNvSpPr>
              <p:nvPr/>
            </p:nvSpPr>
            <p:spPr>
              <a:xfrm>
                <a:off x="0" y="0"/>
                <a:ext cx="55626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helvetica" panose="020B0604020202020204" pitchFamily="34" charset="0"/>
                    <a:cs typeface="helvetica" panose="020B0604020202020204" pitchFamily="34" charset="0"/>
                  </a:rPr>
                  <a:t>Results of </a:t>
                </a:r>
                <a14:m>
                  <m:oMath xmlns:m="http://schemas.openxmlformats.org/officeDocument/2006/math">
                    <m:r>
                      <a:rPr lang="en-US" sz="3600" i="1">
                        <a:latin typeface="Cambria Math" panose="02040503050406030204" pitchFamily="18" charset="0"/>
                        <a:cs typeface="Times New Roman" panose="02020603050405020304" pitchFamily="18" charset="0"/>
                      </a:rPr>
                      <m:t>𝑙</m:t>
                    </m:r>
                    <m:r>
                      <a:rPr lang="en-US" sz="3600" i="1">
                        <a:latin typeface="Cambria Math" panose="02040503050406030204" pitchFamily="18" charset="0"/>
                        <a:cs typeface="Times New Roman" panose="02020603050405020304" pitchFamily="18" charset="0"/>
                      </a:rPr>
                      <m:t>=0 </m:t>
                    </m:r>
                  </m:oMath>
                </a14:m>
                <a:r>
                  <a:rPr lang="en-US" sz="3600" dirty="0">
                    <a:latin typeface="helvetica" panose="020B0604020202020204" pitchFamily="34" charset="0"/>
                    <a:cs typeface="helvetica" panose="020B0604020202020204" pitchFamily="34" charset="0"/>
                  </a:rPr>
                  <a:t>for HN3</a:t>
                </a:r>
              </a:p>
            </p:txBody>
          </p:sp>
        </mc:Choice>
        <mc:Fallback xmlns="">
          <p:sp>
            <p:nvSpPr>
              <p:cNvPr id="12" name="Title 1"/>
              <p:cNvSpPr txBox="1">
                <a:spLocks noRot="1" noChangeAspect="1" noMove="1" noResize="1" noEditPoints="1" noAdjustHandles="1" noChangeArrowheads="1" noChangeShapeType="1" noTextEdit="1"/>
              </p:cNvSpPr>
              <p:nvPr/>
            </p:nvSpPr>
            <p:spPr>
              <a:xfrm>
                <a:off x="0" y="0"/>
                <a:ext cx="5562601" cy="914400"/>
              </a:xfrm>
              <a:prstGeom prst="rect">
                <a:avLst/>
              </a:prstGeom>
              <a:blipFill rotWithShape="0">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35965" y="3241002"/>
                <a:ext cx="1128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1/</m:t>
                      </m:r>
                      <m:r>
                        <a:rPr lang="en-US" i="1">
                          <a:latin typeface="Cambria Math"/>
                        </a:rPr>
                        <m:t>𝜇</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511964" y="3241002"/>
                <a:ext cx="1128479" cy="369332"/>
              </a:xfrm>
              <a:prstGeom prst="rect">
                <a:avLst/>
              </a:prstGeom>
              <a:blipFill rotWithShape="1">
                <a:blip r:embed="rId5"/>
                <a:stretch>
                  <a:fillRect b="-13333"/>
                </a:stretch>
              </a:blipFill>
            </p:spPr>
            <p:txBody>
              <a:bodyPr/>
              <a:lstStyle/>
              <a:p>
                <a:r>
                  <a:rPr lang="en-US">
                    <a:noFill/>
                  </a:rPr>
                  <a:t> </a:t>
                </a:r>
              </a:p>
            </p:txBody>
          </p:sp>
        </mc:Fallback>
      </mc:AlternateContent>
      <p:pic>
        <p:nvPicPr>
          <p:cNvPr id="2050" name="Picture 2" descr="C:\Users\xcheng7\Google Drive\Research\MetaStable\figs_fcode\HN3_JamRGScal_UGA.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687" t="8559" r="9439" b="7715"/>
          <a:stretch/>
        </p:blipFill>
        <p:spPr bwMode="auto">
          <a:xfrm>
            <a:off x="7039312" y="3610335"/>
            <a:ext cx="3121783" cy="28815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xcheng7\Google Drive\Research\MetaStable\figs_fcode\HN3_JamRGScal_UGA.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481" t="8751" r="51699" b="8551"/>
          <a:stretch/>
        </p:blipFill>
        <p:spPr bwMode="auto">
          <a:xfrm>
            <a:off x="6968609" y="457200"/>
            <a:ext cx="3222302" cy="2868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p:cNvSpPr txBox="1"/>
              <p:nvPr/>
            </p:nvSpPr>
            <p:spPr>
              <a:xfrm rot="16200000">
                <a:off x="6197966" y="1695381"/>
                <a:ext cx="1254514" cy="39164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𝜌</m:t>
                          </m:r>
                        </m:e>
                        <m:sub>
                          <m:r>
                            <a:rPr lang="en-US" i="1">
                              <a:latin typeface="Cambria Math"/>
                            </a:rPr>
                            <m:t>𝐶𝑃</m:t>
                          </m:r>
                        </m:sub>
                      </m:sSub>
                      <m:r>
                        <a:rPr lang="en-US" i="1">
                          <a:latin typeface="Cambria Math"/>
                        </a:rPr>
                        <m:t>−</m:t>
                      </m:r>
                      <m:sSub>
                        <m:sSubPr>
                          <m:ctrlPr>
                            <a:rPr lang="en-US" i="1">
                              <a:latin typeface="Cambria Math"/>
                            </a:rPr>
                          </m:ctrlPr>
                        </m:sSubPr>
                        <m:e>
                          <m:r>
                            <a:rPr lang="en-US" i="1">
                              <a:latin typeface="Cambria Math"/>
                            </a:rPr>
                            <m:t>𝜌</m:t>
                          </m:r>
                        </m:e>
                        <m:sub>
                          <m:r>
                            <a:rPr lang="en-US" i="1">
                              <a:latin typeface="Cambria Math"/>
                            </a:rPr>
                            <m:t>𝜇</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rot="16200000">
                <a:off x="4673966" y="1695381"/>
                <a:ext cx="1254514" cy="391646"/>
              </a:xfrm>
              <a:prstGeom prst="rect">
                <a:avLst/>
              </a:prstGeom>
              <a:blipFill rotWithShape="1">
                <a:blip r:embed="rId8"/>
                <a:stretch>
                  <a:fillRect r="-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015520" y="6400800"/>
                <a:ext cx="11284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𝑑</m:t>
                      </m:r>
                      <m:r>
                        <a:rPr lang="en-US" i="1">
                          <a:latin typeface="Cambria Math"/>
                        </a:rPr>
                        <m:t>𝜇</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491519" y="6400800"/>
                <a:ext cx="1128479" cy="369332"/>
              </a:xfrm>
              <a:prstGeom prst="rect">
                <a:avLst/>
              </a:prstGeom>
              <a:blipFill rotWithShape="1">
                <a:blip r:embed="rId9"/>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rot="16200000">
                <a:off x="6242566" y="4654034"/>
                <a:ext cx="144780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𝜌</m:t>
                          </m:r>
                        </m:e>
                        <m:sub>
                          <m:r>
                            <a:rPr lang="en-US" i="1">
                              <a:latin typeface="Cambria Math" panose="02040503050406030204" pitchFamily="18" charset="0"/>
                            </a:rPr>
                            <m:t>𝐶𝑃</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𝜌</m:t>
                          </m:r>
                        </m:e>
                        <m:sub>
                          <m:r>
                            <a:rPr lang="en-US" i="1">
                              <a:latin typeface="Cambria Math"/>
                            </a:rPr>
                            <m:t>∞</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rot="16200000">
                <a:off x="4718566" y="4654034"/>
                <a:ext cx="1447800" cy="369332"/>
              </a:xfrm>
              <a:prstGeom prst="rect">
                <a:avLst/>
              </a:prstGeom>
              <a:blipFill rotWithShape="1">
                <a:blip r:embed="rId10"/>
                <a:stretch>
                  <a:fillRect r="-5000"/>
                </a:stretch>
              </a:blipFill>
            </p:spPr>
            <p:txBody>
              <a:bodyPr/>
              <a:lstStyle/>
              <a:p>
                <a:r>
                  <a:rPr lang="en-US">
                    <a:noFill/>
                  </a:rPr>
                  <a:t> </a:t>
                </a:r>
              </a:p>
            </p:txBody>
          </p:sp>
        </mc:Fallback>
      </mc:AlternateContent>
    </p:spTree>
    <p:extLst>
      <p:ext uri="{BB962C8B-B14F-4D97-AF65-F5344CB8AC3E}">
        <p14:creationId xmlns:p14="http://schemas.microsoft.com/office/powerpoint/2010/main" val="2194155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sxcheng\Google Drive\Research\JammingRG\HN35_CodeData\H5_PackvsMu_MCWL.bmp"/>
          <p:cNvPicPr>
            <a:picLocks noChangeAspect="1" noChangeArrowheads="1"/>
          </p:cNvPicPr>
          <p:nvPr/>
        </p:nvPicPr>
        <p:blipFill rotWithShape="1">
          <a:blip r:embed="rId2">
            <a:extLst>
              <a:ext uri="{28A0092B-C50C-407E-A947-70E740481C1C}">
                <a14:useLocalDpi xmlns:a14="http://schemas.microsoft.com/office/drawing/2010/main" val="0"/>
              </a:ext>
            </a:extLst>
          </a:blip>
          <a:srcRect l="6252" t="5463" r="7655" b="5987"/>
          <a:stretch/>
        </p:blipFill>
        <p:spPr bwMode="auto">
          <a:xfrm>
            <a:off x="7466067" y="1460601"/>
            <a:ext cx="4150833" cy="40618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525914" y="23816"/>
                <a:ext cx="8229600" cy="914400"/>
              </a:xfrm>
            </p:spPr>
            <p:txBody>
              <a:bodyPr>
                <a:normAutofit/>
              </a:bodyPr>
              <a:lstStyle/>
              <a:p>
                <a:r>
                  <a:rPr lang="en-US" sz="3600" dirty="0">
                    <a:latin typeface="helvetica" panose="020B0604020202020204" pitchFamily="34" charset="0"/>
                    <a:cs typeface="helvetica" panose="020B0604020202020204" pitchFamily="34" charset="0"/>
                  </a:rPr>
                  <a:t>Results of </a:t>
                </a:r>
                <a14:m>
                  <m:oMath xmlns:m="http://schemas.openxmlformats.org/officeDocument/2006/math">
                    <m:r>
                      <a:rPr lang="en-US" sz="3600" i="1">
                        <a:latin typeface="Cambria Math" panose="02040503050406030204" pitchFamily="18" charset="0"/>
                        <a:cs typeface="Times New Roman" panose="02020603050405020304" pitchFamily="18" charset="0"/>
                      </a:rPr>
                      <m:t>𝑙</m:t>
                    </m:r>
                    <m:r>
                      <a:rPr lang="en-US" sz="3600" i="1">
                        <a:latin typeface="Cambria Math" panose="02040503050406030204" pitchFamily="18" charset="0"/>
                        <a:cs typeface="Times New Roman" panose="02020603050405020304" pitchFamily="18" charset="0"/>
                      </a:rPr>
                      <m:t>=1</m:t>
                    </m:r>
                  </m:oMath>
                </a14:m>
                <a:r>
                  <a:rPr lang="en-US" sz="3600" dirty="0">
                    <a:latin typeface="helvetica" panose="020B0604020202020204" pitchFamily="34" charset="0"/>
                    <a:cs typeface="helvetica" panose="020B0604020202020204" pitchFamily="34" charset="0"/>
                  </a:rPr>
                  <a:t> for HN5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25914" y="23816"/>
                <a:ext cx="8229600" cy="914400"/>
              </a:xfrm>
              <a:blipFill rotWithShape="0">
                <a:blip r:embed="rId3"/>
                <a:stretch>
                  <a:fillRect l="-2222" b="-7333"/>
                </a:stretch>
              </a:blipFill>
            </p:spPr>
            <p:txBody>
              <a:bodyPr/>
              <a:lstStyle/>
              <a:p>
                <a:r>
                  <a:rPr lang="en-US">
                    <a:noFill/>
                  </a:rPr>
                  <a:t> </a:t>
                </a:r>
              </a:p>
            </p:txBody>
          </p:sp>
        </mc:Fallback>
      </mc:AlternateContent>
      <p:sp>
        <p:nvSpPr>
          <p:cNvPr id="3" name="Content Placeholder 2"/>
          <p:cNvSpPr>
            <a:spLocks noGrp="1"/>
          </p:cNvSpPr>
          <p:nvPr>
            <p:ph idx="1"/>
          </p:nvPr>
        </p:nvSpPr>
        <p:spPr>
          <a:xfrm>
            <a:off x="525915" y="1463677"/>
            <a:ext cx="6540042" cy="5257799"/>
          </a:xfrm>
        </p:spPr>
        <p:txBody>
          <a:bodyPr>
            <a:normAutofit/>
          </a:bodyPr>
          <a:lstStyle/>
          <a:p>
            <a:pPr>
              <a:lnSpc>
                <a:spcPct val="110000"/>
              </a:lnSpc>
              <a:spcAft>
                <a:spcPts val="1200"/>
              </a:spcAft>
            </a:pPr>
            <a:r>
              <a:rPr lang="en-US" sz="2400" dirty="0">
                <a:latin typeface="helvetica" panose="020B0604020202020204" pitchFamily="34" charset="0"/>
                <a:cs typeface="helvetica" panose="020B0604020202020204" pitchFamily="34" charset="0"/>
              </a:rPr>
              <a:t>Simulation agrees well with </a:t>
            </a:r>
            <a:r>
              <a:rPr lang="en-US" sz="2400" dirty="0" smtClean="0">
                <a:latin typeface="helvetica" panose="020B0604020202020204" pitchFamily="34" charset="0"/>
                <a:cs typeface="helvetica" panose="020B0604020202020204" pitchFamily="34" charset="0"/>
              </a:rPr>
              <a:t>Wang-Landau;</a:t>
            </a:r>
            <a:endParaRPr lang="en-US" sz="2400" dirty="0">
              <a:latin typeface="helvetica" panose="020B0604020202020204" pitchFamily="34" charset="0"/>
              <a:cs typeface="helvetica" panose="020B0604020202020204" pitchFamily="34" charset="0"/>
            </a:endParaRPr>
          </a:p>
          <a:p>
            <a:pPr>
              <a:lnSpc>
                <a:spcPct val="110000"/>
              </a:lnSpc>
              <a:spcAft>
                <a:spcPts val="1200"/>
              </a:spcAft>
            </a:pPr>
            <a:r>
              <a:rPr lang="en-US" sz="2200" dirty="0">
                <a:latin typeface="helvetica" panose="020B0604020202020204" pitchFamily="34" charset="0"/>
                <a:cs typeface="helvetica" panose="020B0604020202020204" pitchFamily="34" charset="0"/>
              </a:rPr>
              <a:t>Converge </a:t>
            </a:r>
            <a:r>
              <a:rPr lang="en-US" sz="2200" dirty="0" smtClean="0">
                <a:latin typeface="helvetica" panose="020B0604020202020204" pitchFamily="34" charset="0"/>
                <a:cs typeface="helvetica" panose="020B0604020202020204" pitchFamily="34" charset="0"/>
              </a:rPr>
              <a:t>faster </a:t>
            </a:r>
            <a:r>
              <a:rPr lang="en-US" sz="2200" dirty="0">
                <a:latin typeface="helvetica" panose="020B0604020202020204" pitchFamily="34" charset="0"/>
                <a:cs typeface="helvetica" panose="020B0604020202020204" pitchFamily="34" charset="0"/>
              </a:rPr>
              <a:t>for </a:t>
            </a:r>
            <a:r>
              <a:rPr lang="en-US" sz="2200" dirty="0" smtClean="0">
                <a:latin typeface="helvetica" panose="020B0604020202020204" pitchFamily="34" charset="0"/>
                <a:cs typeface="helvetica" panose="020B0604020202020204" pitchFamily="34" charset="0"/>
              </a:rPr>
              <a:t>large </a:t>
            </a:r>
            <a:r>
              <a:rPr lang="en-US" sz="2200" dirty="0">
                <a:latin typeface="helvetica" panose="020B0604020202020204" pitchFamily="34" charset="0"/>
                <a:cs typeface="helvetica" panose="020B0604020202020204" pitchFamily="34" charset="0"/>
              </a:rPr>
              <a:t>system sizes; </a:t>
            </a:r>
          </a:p>
          <a:p>
            <a:pPr>
              <a:lnSpc>
                <a:spcPct val="110000"/>
              </a:lnSpc>
              <a:spcAft>
                <a:spcPts val="1200"/>
              </a:spcAft>
            </a:pPr>
            <a:endParaRPr lang="en-US" sz="2200" dirty="0">
              <a:latin typeface="helvetica" panose="020B0604020202020204" pitchFamily="34" charset="0"/>
              <a:cs typeface="helvetica" panose="020B0604020202020204" pitchFamily="34" charset="0"/>
            </a:endParaRPr>
          </a:p>
          <a:p>
            <a:pPr>
              <a:lnSpc>
                <a:spcPct val="110000"/>
              </a:lnSpc>
              <a:spcAft>
                <a:spcPts val="1200"/>
              </a:spcAft>
            </a:pPr>
            <a:r>
              <a:rPr lang="en-US" sz="2400" dirty="0">
                <a:solidFill>
                  <a:srgbClr val="C00000"/>
                </a:solidFill>
                <a:latin typeface="helvetica" panose="020B0604020202020204" pitchFamily="34" charset="0"/>
                <a:cs typeface="helvetica" panose="020B0604020202020204" pitchFamily="34" charset="0"/>
              </a:rPr>
              <a:t>Jamming state DOES NOT exist; </a:t>
            </a:r>
          </a:p>
          <a:p>
            <a:pPr>
              <a:lnSpc>
                <a:spcPct val="110000"/>
              </a:lnSpc>
              <a:spcAft>
                <a:spcPts val="1200"/>
              </a:spcAft>
            </a:pPr>
            <a:r>
              <a:rPr lang="en-US" sz="2400" dirty="0">
                <a:solidFill>
                  <a:srgbClr val="002060"/>
                </a:solidFill>
                <a:latin typeface="helvetica" panose="020B0604020202020204" pitchFamily="34" charset="0"/>
                <a:cs typeface="helvetica" panose="020B0604020202020204" pitchFamily="34" charset="0"/>
              </a:rPr>
              <a:t>No real phase transition</a:t>
            </a:r>
            <a:r>
              <a:rPr lang="en-US" sz="2400" dirty="0">
                <a:latin typeface="helvetica" panose="020B0604020202020204" pitchFamily="34" charset="0"/>
                <a:cs typeface="helvetica" panose="020B0604020202020204" pitchFamily="34" charset="0"/>
              </a:rPr>
              <a:t>; </a:t>
            </a:r>
          </a:p>
        </p:txBody>
      </p:sp>
      <mc:AlternateContent xmlns:mc="http://schemas.openxmlformats.org/markup-compatibility/2006" xmlns:a14="http://schemas.microsoft.com/office/drawing/2010/main">
        <mc:Choice Requires="a14">
          <p:sp>
            <p:nvSpPr>
              <p:cNvPr id="5" name="TextBox 4"/>
              <p:cNvSpPr txBox="1"/>
              <p:nvPr/>
            </p:nvSpPr>
            <p:spPr>
              <a:xfrm>
                <a:off x="9160413" y="5522463"/>
                <a:ext cx="11284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1/</m:t>
                      </m:r>
                      <m:r>
                        <a:rPr lang="en-US" sz="2000" i="1">
                          <a:latin typeface="Cambria Math"/>
                        </a:rPr>
                        <m:t>𝜇</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9160413" y="5522463"/>
                <a:ext cx="1128479" cy="400110"/>
              </a:xfrm>
              <a:prstGeom prst="rect">
                <a:avLst/>
              </a:prstGeom>
              <a:blipFill rotWithShape="0">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rot="16200000">
                <a:off x="6701773" y="3061664"/>
                <a:ext cx="11284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𝜌</m:t>
                          </m:r>
                        </m:e>
                        <m:sub>
                          <m:r>
                            <a:rPr lang="en-US" sz="2000" i="1">
                              <a:latin typeface="Cambria Math"/>
                            </a:rPr>
                            <m:t>𝐶𝑃</m:t>
                          </m:r>
                        </m:sub>
                      </m:sSub>
                      <m:r>
                        <a:rPr lang="en-US" sz="2000" i="1">
                          <a:latin typeface="Cambria Math"/>
                        </a:rPr>
                        <m:t>−</m:t>
                      </m:r>
                      <m:r>
                        <a:rPr lang="en-US" sz="2000" i="1">
                          <a:latin typeface="Cambria Math"/>
                        </a:rPr>
                        <m:t>𝜌</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rot="16200000">
                <a:off x="6701773" y="3061664"/>
                <a:ext cx="1128479" cy="400110"/>
              </a:xfrm>
              <a:prstGeom prst="rect">
                <a:avLst/>
              </a:prstGeom>
              <a:blipFill rotWithShape="0">
                <a:blip r:embed="rId5"/>
                <a:stretch>
                  <a:fillRect r="-7576"/>
                </a:stretch>
              </a:blipFill>
            </p:spPr>
            <p:txBody>
              <a:bodyPr/>
              <a:lstStyle/>
              <a:p>
                <a:r>
                  <a:rPr lang="en-US">
                    <a:noFill/>
                  </a:rPr>
                  <a:t> </a:t>
                </a:r>
              </a:p>
            </p:txBody>
          </p:sp>
        </mc:Fallback>
      </mc:AlternateContent>
    </p:spTree>
    <p:extLst>
      <p:ext uri="{BB962C8B-B14F-4D97-AF65-F5344CB8AC3E}">
        <p14:creationId xmlns:p14="http://schemas.microsoft.com/office/powerpoint/2010/main" val="1634474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2" y="-10316"/>
            <a:ext cx="8229600" cy="962247"/>
          </a:xfrm>
        </p:spPr>
        <p:txBody>
          <a:bodyPr>
            <a:normAutofit/>
          </a:body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294228" y="1066800"/>
            <a:ext cx="10410091" cy="5334000"/>
          </a:xfrm>
        </p:spPr>
        <p:txBody>
          <a:bodyPr>
            <a:normAutofit/>
          </a:bodyPr>
          <a:lstStyle/>
          <a:p>
            <a:pPr>
              <a:spcAft>
                <a:spcPts val="600"/>
              </a:spcAft>
            </a:pPr>
            <a:endParaRPr lang="en-US" sz="2400" dirty="0">
              <a:latin typeface="helvetica" panose="020B0604020202020204" pitchFamily="34" charset="0"/>
              <a:cs typeface="helvetica" panose="020B0604020202020204" pitchFamily="34" charset="0"/>
            </a:endParaRPr>
          </a:p>
          <a:p>
            <a:pPr>
              <a:spcAft>
                <a:spcPts val="600"/>
              </a:spcAft>
            </a:pPr>
            <a:endParaRPr lang="en-US" sz="2400" dirty="0">
              <a:latin typeface="helvetica" panose="020B0604020202020204" pitchFamily="34" charset="0"/>
              <a:cs typeface="helvetica" panose="020B0604020202020204" pitchFamily="34" charset="0"/>
            </a:endParaRPr>
          </a:p>
          <a:p>
            <a:pPr marL="0" indent="0">
              <a:spcAft>
                <a:spcPts val="600"/>
              </a:spcAft>
              <a:buNone/>
            </a:pPr>
            <a:endParaRPr lang="en-US" sz="2400" dirty="0">
              <a:latin typeface="helvetica" panose="020B0604020202020204" pitchFamily="34" charset="0"/>
              <a:cs typeface="helvetica" panose="020B0604020202020204" pitchFamily="34" charset="0"/>
            </a:endParaRPr>
          </a:p>
          <a:p>
            <a:pPr marL="0" indent="0">
              <a:buNone/>
            </a:pPr>
            <a:endParaRPr lang="en-US" sz="1050" dirty="0">
              <a:latin typeface="helvetica" panose="020B0604020202020204" pitchFamily="34" charset="0"/>
              <a:cs typeface="helvetica" panose="020B0604020202020204" pitchFamily="34" charset="0"/>
            </a:endParaRPr>
          </a:p>
          <a:p>
            <a:pPr marL="0" indent="0" algn="ctr">
              <a:buNone/>
            </a:pPr>
            <a:r>
              <a:rPr lang="en-US" sz="2400" dirty="0">
                <a:latin typeface="helvetica" panose="020B0604020202020204" pitchFamily="34" charset="0"/>
                <a:cs typeface="helvetica" panose="020B0604020202020204" pitchFamily="34" charset="0"/>
              </a:rPr>
              <a:t>  </a:t>
            </a:r>
            <a:r>
              <a:rPr lang="en-US" sz="2400" b="1" dirty="0">
                <a:solidFill>
                  <a:srgbClr val="C00000"/>
                </a:solidFill>
                <a:latin typeface="helvetica" panose="020B0604020202020204" pitchFamily="34" charset="0"/>
                <a:cs typeface="helvetica" panose="020B0604020202020204" pitchFamily="34" charset="0"/>
              </a:rPr>
              <a:t>JT</a:t>
            </a:r>
            <a:r>
              <a:rPr lang="en-US" sz="2400" dirty="0">
                <a:latin typeface="helvetica" panose="020B0604020202020204" pitchFamily="34" charset="0"/>
                <a:cs typeface="helvetica" panose="020B0604020202020204" pitchFamily="34" charset="0"/>
              </a:rPr>
              <a:t>: </a:t>
            </a:r>
            <a:r>
              <a:rPr lang="en-US" sz="2400" i="1" dirty="0">
                <a:solidFill>
                  <a:srgbClr val="C00000"/>
                </a:solidFill>
                <a:latin typeface="helvetica" panose="020B0604020202020204" pitchFamily="34" charset="0"/>
                <a:cs typeface="helvetica" panose="020B0604020202020204" pitchFamily="34" charset="0"/>
              </a:rPr>
              <a:t>Jamming Transition; </a:t>
            </a:r>
            <a:r>
              <a:rPr lang="en-US" sz="2400" b="1" dirty="0">
                <a:solidFill>
                  <a:srgbClr val="002060"/>
                </a:solidFill>
                <a:latin typeface="helvetica" panose="020B0604020202020204" pitchFamily="34" charset="0"/>
                <a:cs typeface="helvetica" panose="020B0604020202020204" pitchFamily="34" charset="0"/>
              </a:rPr>
              <a:t>PT</a:t>
            </a:r>
            <a:r>
              <a:rPr lang="en-US" sz="2400" dirty="0">
                <a:latin typeface="helvetica" panose="020B0604020202020204" pitchFamily="34" charset="0"/>
                <a:cs typeface="helvetica" panose="020B0604020202020204" pitchFamily="34" charset="0"/>
              </a:rPr>
              <a:t>: </a:t>
            </a:r>
            <a:r>
              <a:rPr lang="en-US" sz="2400" i="1" dirty="0">
                <a:solidFill>
                  <a:srgbClr val="002060"/>
                </a:solidFill>
                <a:latin typeface="helvetica" panose="020B0604020202020204" pitchFamily="34" charset="0"/>
                <a:cs typeface="helvetica" panose="020B0604020202020204" pitchFamily="34" charset="0"/>
              </a:rPr>
              <a:t>Phase Transition</a:t>
            </a:r>
          </a:p>
          <a:p>
            <a:endParaRPr lang="en-US" sz="2400" b="1" u="sng" dirty="0">
              <a:solidFill>
                <a:srgbClr val="C00000"/>
              </a:solidFill>
              <a:latin typeface="helvetica" panose="020B0604020202020204" pitchFamily="34" charset="0"/>
              <a:cs typeface="helvetica" panose="020B0604020202020204" pitchFamily="34" charset="0"/>
            </a:endParaRP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 &amp; Jamming transition</a:t>
            </a:r>
          </a:p>
          <a:p>
            <a:pPr>
              <a:lnSpc>
                <a:spcPct val="150000"/>
              </a:lnSpc>
            </a:pPr>
            <a:r>
              <a:rPr lang="en-US" sz="2400" dirty="0" smtClean="0">
                <a:latin typeface="helvetica" panose="020B0604020202020204" pitchFamily="34" charset="0"/>
                <a:cs typeface="helvetica" panose="020B0604020202020204" pitchFamily="34" charset="0"/>
              </a:rPr>
              <a:t>Algorithm efficiency improved by more random </a:t>
            </a:r>
            <a:r>
              <a:rPr lang="en-US" sz="2400" dirty="0" smtClean="0">
                <a:latin typeface="helvetica" panose="020B0604020202020204" pitchFamily="34" charset="0"/>
                <a:cs typeface="helvetica" panose="020B0604020202020204" pitchFamily="34" charset="0"/>
              </a:rPr>
              <a:t>walk</a:t>
            </a:r>
            <a:endParaRPr lang="en-US" sz="2400" dirty="0" smtClean="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74776">
                    <a:tc>
                      <a:txBody>
                        <a:bodyPr/>
                        <a:lstStyle/>
                        <a:p>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𝟎</m:t>
                                </m:r>
                              </m:oMath>
                            </m:oMathPara>
                          </a14:m>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𝟏</m:t>
                                </m:r>
                              </m:oMath>
                            </m:oMathPara>
                          </a14:m>
                          <a:endParaRPr lang="en-US" sz="2000" dirty="0"/>
                        </a:p>
                      </a:txBody>
                      <a:tcPr anchor="ct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24746">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96240">
                    <a:tc>
                      <a:txBody>
                        <a:bodyPr/>
                        <a:lstStyle/>
                        <a:p>
                          <a:endParaRPr lang="en-US" sz="2000" dirty="0"/>
                        </a:p>
                      </a:txBody>
                      <a:tcPr anchor="ctr"/>
                    </a:tc>
                    <a:tc>
                      <a:txBody>
                        <a:bodyPr/>
                        <a:lstStyle/>
                        <a:p>
                          <a:endParaRPr lang="en-US"/>
                        </a:p>
                      </a:txBody>
                      <a:tcPr anchor="ctr">
                        <a:blipFill rotWithShape="1">
                          <a:blip r:embed="rId3"/>
                          <a:stretch>
                            <a:fillRect l="-65586" t="-1538" r="-109227" b="-433846"/>
                          </a:stretch>
                        </a:blipFill>
                      </a:tcPr>
                    </a:tc>
                    <a:tc>
                      <a:txBody>
                        <a:bodyPr/>
                        <a:lstStyle/>
                        <a:p>
                          <a:endParaRPr lang="en-US"/>
                        </a:p>
                      </a:txBody>
                      <a:tcPr anchor="ctr">
                        <a:blipFill rotWithShape="1">
                          <a:blip r:embed="rId3"/>
                          <a:stretch>
                            <a:fillRect l="-151598" t="-1538" b="-433846"/>
                          </a:stretch>
                        </a:blipFill>
                      </a:tcP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a:t>
                          </a:r>
                          <a:r>
                            <a:rPr lang="en-US" sz="2000" b="1" dirty="0" smtClean="0">
                              <a:solidFill>
                                <a:srgbClr val="002060"/>
                              </a:solidFill>
                              <a:latin typeface="Times New Roman" panose="02020603050405020304" pitchFamily="18" charset="0"/>
                              <a:cs typeface="Times New Roman" panose="02020603050405020304" pitchFamily="18" charset="0"/>
                            </a:rPr>
                            <a:t>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57200">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Fallback>
      </mc:AlternateContent>
    </p:spTree>
    <p:extLst>
      <p:ext uri="{BB962C8B-B14F-4D97-AF65-F5344CB8AC3E}">
        <p14:creationId xmlns:p14="http://schemas.microsoft.com/office/powerpoint/2010/main" val="3359901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2" y="-10316"/>
            <a:ext cx="8229600" cy="962247"/>
          </a:xfrm>
        </p:spPr>
        <p:txBody>
          <a:bodyPr>
            <a:normAutofit/>
          </a:body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294228" y="1066800"/>
            <a:ext cx="10410091" cy="5334000"/>
          </a:xfrm>
        </p:spPr>
        <p:txBody>
          <a:bodyPr>
            <a:normAutofit/>
          </a:bodyPr>
          <a:lstStyle/>
          <a:p>
            <a:pPr>
              <a:spcAft>
                <a:spcPts val="600"/>
              </a:spcAft>
            </a:pPr>
            <a:endParaRPr lang="en-US" sz="2400" dirty="0">
              <a:latin typeface="helvetica" panose="020B0604020202020204" pitchFamily="34" charset="0"/>
              <a:cs typeface="helvetica" panose="020B0604020202020204" pitchFamily="34" charset="0"/>
            </a:endParaRPr>
          </a:p>
          <a:p>
            <a:pPr>
              <a:spcAft>
                <a:spcPts val="600"/>
              </a:spcAft>
            </a:pPr>
            <a:endParaRPr lang="en-US" sz="2400" dirty="0">
              <a:latin typeface="helvetica" panose="020B0604020202020204" pitchFamily="34" charset="0"/>
              <a:cs typeface="helvetica" panose="020B0604020202020204" pitchFamily="34" charset="0"/>
            </a:endParaRPr>
          </a:p>
          <a:p>
            <a:pPr marL="0" indent="0">
              <a:spcAft>
                <a:spcPts val="600"/>
              </a:spcAft>
              <a:buNone/>
            </a:pPr>
            <a:endParaRPr lang="en-US" sz="2400" dirty="0">
              <a:latin typeface="helvetica" panose="020B0604020202020204" pitchFamily="34" charset="0"/>
              <a:cs typeface="helvetica" panose="020B0604020202020204" pitchFamily="34" charset="0"/>
            </a:endParaRPr>
          </a:p>
          <a:p>
            <a:pPr marL="0" indent="0">
              <a:buNone/>
            </a:pPr>
            <a:endParaRPr lang="en-US" sz="1050" dirty="0">
              <a:latin typeface="helvetica" panose="020B0604020202020204" pitchFamily="34" charset="0"/>
              <a:cs typeface="helvetica" panose="020B0604020202020204" pitchFamily="34" charset="0"/>
            </a:endParaRPr>
          </a:p>
          <a:p>
            <a:pPr marL="0" indent="0" algn="ctr">
              <a:buNone/>
            </a:pPr>
            <a:r>
              <a:rPr lang="en-US" sz="2400" dirty="0">
                <a:latin typeface="helvetica" panose="020B0604020202020204" pitchFamily="34" charset="0"/>
                <a:cs typeface="helvetica" panose="020B0604020202020204" pitchFamily="34" charset="0"/>
              </a:rPr>
              <a:t>  </a:t>
            </a:r>
            <a:r>
              <a:rPr lang="en-US" sz="2400" b="1" dirty="0">
                <a:solidFill>
                  <a:srgbClr val="C00000"/>
                </a:solidFill>
                <a:latin typeface="helvetica" panose="020B0604020202020204" pitchFamily="34" charset="0"/>
                <a:cs typeface="helvetica" panose="020B0604020202020204" pitchFamily="34" charset="0"/>
              </a:rPr>
              <a:t>JT</a:t>
            </a:r>
            <a:r>
              <a:rPr lang="en-US" sz="2400" dirty="0">
                <a:latin typeface="helvetica" panose="020B0604020202020204" pitchFamily="34" charset="0"/>
                <a:cs typeface="helvetica" panose="020B0604020202020204" pitchFamily="34" charset="0"/>
              </a:rPr>
              <a:t>: </a:t>
            </a:r>
            <a:r>
              <a:rPr lang="en-US" sz="2400" i="1" dirty="0">
                <a:solidFill>
                  <a:srgbClr val="C00000"/>
                </a:solidFill>
                <a:latin typeface="helvetica" panose="020B0604020202020204" pitchFamily="34" charset="0"/>
                <a:cs typeface="helvetica" panose="020B0604020202020204" pitchFamily="34" charset="0"/>
              </a:rPr>
              <a:t>Jamming Transition; </a:t>
            </a:r>
            <a:r>
              <a:rPr lang="en-US" sz="2400" b="1" dirty="0">
                <a:solidFill>
                  <a:srgbClr val="002060"/>
                </a:solidFill>
                <a:latin typeface="helvetica" panose="020B0604020202020204" pitchFamily="34" charset="0"/>
                <a:cs typeface="helvetica" panose="020B0604020202020204" pitchFamily="34" charset="0"/>
              </a:rPr>
              <a:t>PT</a:t>
            </a:r>
            <a:r>
              <a:rPr lang="en-US" sz="2400" dirty="0">
                <a:latin typeface="helvetica" panose="020B0604020202020204" pitchFamily="34" charset="0"/>
                <a:cs typeface="helvetica" panose="020B0604020202020204" pitchFamily="34" charset="0"/>
              </a:rPr>
              <a:t>: </a:t>
            </a:r>
            <a:r>
              <a:rPr lang="en-US" sz="2400" i="1" dirty="0">
                <a:solidFill>
                  <a:srgbClr val="002060"/>
                </a:solidFill>
                <a:latin typeface="helvetica" panose="020B0604020202020204" pitchFamily="34" charset="0"/>
                <a:cs typeface="helvetica" panose="020B0604020202020204" pitchFamily="34" charset="0"/>
              </a:rPr>
              <a:t>Phase Transition</a:t>
            </a:r>
          </a:p>
          <a:p>
            <a:endParaRPr lang="en-US" sz="2400" b="1" u="sng" dirty="0">
              <a:solidFill>
                <a:srgbClr val="C00000"/>
              </a:solidFill>
              <a:latin typeface="helvetica" panose="020B0604020202020204" pitchFamily="34" charset="0"/>
              <a:cs typeface="helvetica" panose="020B0604020202020204" pitchFamily="34" charset="0"/>
            </a:endParaRP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 &amp; Jamming transition</a:t>
            </a:r>
          </a:p>
          <a:p>
            <a:pPr>
              <a:lnSpc>
                <a:spcPct val="150000"/>
              </a:lnSpc>
            </a:pPr>
            <a:r>
              <a:rPr lang="en-US" sz="2400" dirty="0" smtClean="0">
                <a:latin typeface="helvetica" panose="020B0604020202020204" pitchFamily="34" charset="0"/>
                <a:cs typeface="helvetica" panose="020B0604020202020204" pitchFamily="34" charset="0"/>
              </a:rPr>
              <a:t>Algorithm efficiency improved by more random walk</a:t>
            </a:r>
          </a:p>
          <a:p>
            <a:pPr>
              <a:lnSpc>
                <a:spcPct val="150000"/>
              </a:lnSpc>
            </a:pPr>
            <a:r>
              <a:rPr lang="en-US" sz="2400" b="1" u="sng" dirty="0" smtClean="0">
                <a:solidFill>
                  <a:srgbClr val="C00000"/>
                </a:solidFill>
                <a:latin typeface="helvetica" panose="020B0604020202020204" pitchFamily="34" charset="0"/>
                <a:cs typeface="helvetica" panose="020B0604020202020204" pitchFamily="34" charset="0"/>
              </a:rPr>
              <a:t>Jamming </a:t>
            </a:r>
            <a:r>
              <a:rPr lang="en-US" sz="2400" b="1" u="sng" dirty="0">
                <a:solidFill>
                  <a:srgbClr val="C00000"/>
                </a:solidFill>
                <a:latin typeface="helvetica" panose="020B0604020202020204" pitchFamily="34" charset="0"/>
                <a:cs typeface="helvetica" panose="020B0604020202020204" pitchFamily="34" charset="0"/>
              </a:rPr>
              <a:t>transition</a:t>
            </a:r>
            <a:r>
              <a:rPr lang="en-US" sz="2400" dirty="0">
                <a:latin typeface="helvetica" panose="020B0604020202020204" pitchFamily="34" charset="0"/>
                <a:cs typeface="helvetica" panose="020B0604020202020204" pitchFamily="34" charset="0"/>
              </a:rPr>
              <a:t> </a:t>
            </a:r>
            <a:r>
              <a:rPr lang="en-US" sz="2200" dirty="0">
                <a:latin typeface="helvetica" panose="020B0604020202020204" pitchFamily="34" charset="0"/>
                <a:cs typeface="helvetica" panose="020B0604020202020204" pitchFamily="34" charset="0"/>
              </a:rPr>
              <a:t>may not necessarily indicate a real </a:t>
            </a:r>
            <a:r>
              <a:rPr lang="en-US" sz="2400" b="1" u="sng" dirty="0">
                <a:solidFill>
                  <a:srgbClr val="002060"/>
                </a:solidFill>
                <a:latin typeface="helvetica" panose="020B0604020202020204" pitchFamily="34" charset="0"/>
                <a:cs typeface="helvetica" panose="020B0604020202020204" pitchFamily="34" charset="0"/>
              </a:rPr>
              <a:t>phase </a:t>
            </a:r>
            <a:r>
              <a:rPr lang="en-US" sz="2400" b="1" u="sng" dirty="0" smtClean="0">
                <a:solidFill>
                  <a:srgbClr val="002060"/>
                </a:solidFill>
                <a:latin typeface="helvetica" panose="020B0604020202020204" pitchFamily="34" charset="0"/>
                <a:cs typeface="helvetica" panose="020B0604020202020204" pitchFamily="34" charset="0"/>
              </a:rPr>
              <a:t>transition</a:t>
            </a:r>
            <a:endParaRPr lang="en-US" sz="22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584060699"/>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74776">
                    <a:tc>
                      <a:txBody>
                        <a:bodyPr/>
                        <a:lstStyle/>
                        <a:p>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𝟎</m:t>
                                </m:r>
                              </m:oMath>
                            </m:oMathPara>
                          </a14:m>
                          <a:endParaRPr lang="en-US" sz="20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𝒍</m:t>
                                </m:r>
                                <m:r>
                                  <a:rPr lang="en-US" sz="2000" smtClean="0">
                                    <a:latin typeface="Cambria Math" panose="02040503050406030204" pitchFamily="18" charset="0"/>
                                  </a:rPr>
                                  <m:t>=</m:t>
                                </m:r>
                                <m:r>
                                  <a:rPr lang="en-US" sz="2000" smtClean="0">
                                    <a:latin typeface="Cambria Math" panose="02040503050406030204" pitchFamily="18" charset="0"/>
                                  </a:rPr>
                                  <m:t>𝟏</m:t>
                                </m:r>
                              </m:oMath>
                            </m:oMathPara>
                          </a14:m>
                          <a:endParaRPr lang="en-US" sz="2000" dirty="0"/>
                        </a:p>
                      </a:txBody>
                      <a:tcPr anchor="ct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24746">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44283298"/>
                  </p:ext>
                </p:extLst>
              </p:nvPr>
            </p:nvGraphicFramePr>
            <p:xfrm>
              <a:off x="2672645" y="838200"/>
              <a:ext cx="6714236" cy="1981200"/>
            </p:xfrm>
            <a:graphic>
              <a:graphicData uri="http://schemas.openxmlformats.org/drawingml/2006/table">
                <a:tbl>
                  <a:tblPr firstRow="1" bandRow="1">
                    <a:tableStyleId>{3B4B98B0-60AC-42C2-AFA5-B58CD77FA1E5}</a:tableStyleId>
                  </a:tblPr>
                  <a:tblGrid>
                    <a:gridCol w="1600200"/>
                    <a:gridCol w="2447036"/>
                    <a:gridCol w="2667000"/>
                  </a:tblGrid>
                  <a:tr h="396240">
                    <a:tc>
                      <a:txBody>
                        <a:bodyPr/>
                        <a:lstStyle/>
                        <a:p>
                          <a:endParaRPr lang="en-US" sz="2000" dirty="0"/>
                        </a:p>
                      </a:txBody>
                      <a:tcPr anchor="ctr"/>
                    </a:tc>
                    <a:tc>
                      <a:txBody>
                        <a:bodyPr/>
                        <a:lstStyle/>
                        <a:p>
                          <a:endParaRPr lang="en-US"/>
                        </a:p>
                      </a:txBody>
                      <a:tcPr anchor="ctr">
                        <a:blipFill rotWithShape="1">
                          <a:blip r:embed="rId3"/>
                          <a:stretch>
                            <a:fillRect l="-65586" t="-1538" r="-109227" b="-433846"/>
                          </a:stretch>
                        </a:blipFill>
                      </a:tcPr>
                    </a:tc>
                    <a:tc>
                      <a:txBody>
                        <a:bodyPr/>
                        <a:lstStyle/>
                        <a:p>
                          <a:endParaRPr lang="en-US"/>
                        </a:p>
                      </a:txBody>
                      <a:tcPr anchor="ctr">
                        <a:blipFill rotWithShape="1">
                          <a:blip r:embed="rId3"/>
                          <a:stretch>
                            <a:fillRect l="-151598" t="-1538" b="-433846"/>
                          </a:stretch>
                        </a:blipFill>
                      </a:tcPr>
                    </a:tc>
                  </a:tr>
                  <a:tr h="609600">
                    <a:tc>
                      <a:txBody>
                        <a:bodyPr/>
                        <a:lstStyle/>
                        <a:p>
                          <a:pPr algn="ctr"/>
                          <a:r>
                            <a:rPr lang="en-US" sz="2400" dirty="0" smtClean="0">
                              <a:latin typeface="Times New Roman" panose="02020603050405020304" pitchFamily="18" charset="0"/>
                              <a:cs typeface="Times New Roman" panose="02020603050405020304" pitchFamily="18" charset="0"/>
                            </a:rPr>
                            <a:t>HN3</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aseline="0" dirty="0" smtClean="0">
                              <a:latin typeface="Times New Roman" panose="02020603050405020304" pitchFamily="18" charset="0"/>
                              <a:cs typeface="Times New Roman" panose="02020603050405020304" pitchFamily="18" charset="0"/>
                            </a:rPr>
                            <a:t> /  </a:t>
                          </a:r>
                          <a:r>
                            <a:rPr lang="en-US" sz="2000" b="1" baseline="0" dirty="0" smtClean="0">
                              <a:solidFill>
                                <a:srgbClr val="002060"/>
                              </a:solidFill>
                              <a:latin typeface="Times New Roman" panose="02020603050405020304" pitchFamily="18" charset="0"/>
                              <a:cs typeface="Times New Roman" panose="02020603050405020304" pitchFamily="18" charset="0"/>
                            </a:rPr>
                            <a:t>No 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a:t>
                          </a:r>
                          <a:r>
                            <a:rPr lang="en-US" sz="2000" dirty="0" smtClean="0">
                              <a:latin typeface="Times New Roman" panose="02020603050405020304" pitchFamily="18" charset="0"/>
                              <a:cs typeface="Times New Roman" panose="02020603050405020304" pitchFamily="18" charset="0"/>
                            </a:rPr>
                            <a:t> /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14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nchor="ctr"/>
                    </a:tc>
                  </a:tr>
                  <a:tr h="518160">
                    <a:tc>
                      <a:txBody>
                        <a:bodyPr/>
                        <a:lstStyle/>
                        <a:p>
                          <a:pPr algn="ctr"/>
                          <a:r>
                            <a:rPr lang="en-US" sz="2400" dirty="0" smtClean="0">
                              <a:latin typeface="Times New Roman" panose="02020603050405020304" pitchFamily="18" charset="0"/>
                              <a:cs typeface="Times New Roman" panose="02020603050405020304" pitchFamily="18" charset="0"/>
                            </a:rPr>
                            <a:t>HN5</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a:t>
                          </a:r>
                          <a:r>
                            <a:rPr lang="en-US" sz="2000" b="1" dirty="0" smtClean="0">
                              <a:solidFill>
                                <a:srgbClr val="002060"/>
                              </a:solidFill>
                              <a:latin typeface="Times New Roman" panose="02020603050405020304" pitchFamily="18" charset="0"/>
                              <a:cs typeface="Times New Roman" panose="02020603050405020304" pitchFamily="18" charset="0"/>
                            </a:rPr>
                            <a:t>PT</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solidFill>
                                <a:srgbClr val="C00000"/>
                              </a:solidFill>
                              <a:latin typeface="Times New Roman" panose="02020603050405020304" pitchFamily="18" charset="0"/>
                              <a:cs typeface="Times New Roman" panose="02020603050405020304" pitchFamily="18" charset="0"/>
                            </a:rPr>
                            <a:t> No</a:t>
                          </a:r>
                          <a:r>
                            <a:rPr lang="en-US" sz="2000" b="1" baseline="0" dirty="0" smtClean="0">
                              <a:solidFill>
                                <a:srgbClr val="C00000"/>
                              </a:solidFill>
                              <a:latin typeface="Times New Roman" panose="02020603050405020304" pitchFamily="18" charset="0"/>
                              <a:cs typeface="Times New Roman" panose="02020603050405020304" pitchFamily="18" charset="0"/>
                            </a:rPr>
                            <a:t> JT </a:t>
                          </a:r>
                          <a:r>
                            <a:rPr lang="en-US" sz="2000" b="0" baseline="0" dirty="0" smtClean="0">
                              <a:latin typeface="Times New Roman" panose="02020603050405020304" pitchFamily="18" charset="0"/>
                              <a:cs typeface="Times New Roman" panose="02020603050405020304" pitchFamily="18" charset="0"/>
                            </a:rPr>
                            <a:t>/</a:t>
                          </a:r>
                          <a:r>
                            <a:rPr lang="en-US" sz="2000" b="1" baseline="0" dirty="0" smtClean="0">
                              <a:latin typeface="Times New Roman" panose="02020603050405020304" pitchFamily="18" charset="0"/>
                              <a:cs typeface="Times New Roman" panose="02020603050405020304" pitchFamily="18" charset="0"/>
                            </a:rPr>
                            <a:t> </a:t>
                          </a:r>
                          <a:r>
                            <a:rPr lang="en-US" sz="2000" b="1" baseline="0" dirty="0" smtClean="0">
                              <a:solidFill>
                                <a:srgbClr val="002060"/>
                              </a:solidFill>
                              <a:latin typeface="Times New Roman" panose="02020603050405020304" pitchFamily="18" charset="0"/>
                              <a:cs typeface="Times New Roman" panose="02020603050405020304" pitchFamily="18" charset="0"/>
                            </a:rPr>
                            <a:t>No PT </a:t>
                          </a:r>
                          <a:endParaRPr lang="en-US" sz="2000" b="1" dirty="0">
                            <a:solidFill>
                              <a:srgbClr val="002060"/>
                            </a:solidFill>
                            <a:latin typeface="Times New Roman" panose="02020603050405020304" pitchFamily="18" charset="0"/>
                            <a:cs typeface="Times New Roman" panose="02020603050405020304" pitchFamily="18" charset="0"/>
                          </a:endParaRPr>
                        </a:p>
                      </a:txBody>
                      <a:tcPr anchor="ctr"/>
                    </a:tc>
                  </a:tr>
                  <a:tr h="457200">
                    <a:tc>
                      <a:txBody>
                        <a:bodyPr/>
                        <a:lstStyle/>
                        <a:p>
                          <a:pPr algn="ctr"/>
                          <a:r>
                            <a:rPr lang="en-US" sz="2400" dirty="0" smtClean="0">
                              <a:latin typeface="Times New Roman" panose="02020603050405020304" pitchFamily="18" charset="0"/>
                              <a:cs typeface="Times New Roman" panose="02020603050405020304" pitchFamily="18" charset="0"/>
                            </a:rPr>
                            <a:t>HNNP</a:t>
                          </a:r>
                          <a:endParaRPr 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 </a:t>
                          </a:r>
                          <a:r>
                            <a:rPr lang="en-US" sz="1600" b="0" dirty="0" smtClean="0">
                              <a:solidFill>
                                <a:schemeClr val="tx1">
                                  <a:lumMod val="65000"/>
                                  <a:lumOff val="35000"/>
                                </a:schemeClr>
                              </a:solidFill>
                              <a:latin typeface="Times New Roman" panose="02020603050405020304" pitchFamily="18" charset="0"/>
                              <a:cs typeface="Times New Roman" panose="02020603050405020304" pitchFamily="18" charset="0"/>
                            </a:rPr>
                            <a:t>(not sure)</a:t>
                          </a:r>
                          <a:endParaRPr lang="en-US" sz="2000" b="1" dirty="0" smtClean="0">
                            <a:solidFill>
                              <a:srgbClr val="002060"/>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C00000"/>
                              </a:solidFill>
                              <a:latin typeface="Times New Roman" panose="02020603050405020304" pitchFamily="18" charset="0"/>
                              <a:cs typeface="Times New Roman" panose="02020603050405020304" pitchFamily="18" charset="0"/>
                            </a:rPr>
                            <a:t>No</a:t>
                          </a:r>
                          <a:r>
                            <a:rPr lang="en-US" sz="2000" b="1" baseline="0" dirty="0" smtClean="0">
                              <a:solidFill>
                                <a:srgbClr val="C0000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JT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No PT</a:t>
                          </a:r>
                        </a:p>
                      </a:txBody>
                      <a:tcPr anchor="ctr"/>
                    </a:tc>
                  </a:tr>
                </a:tbl>
              </a:graphicData>
            </a:graphic>
          </p:graphicFrame>
        </mc:Fallback>
      </mc:AlternateContent>
      <p:sp>
        <p:nvSpPr>
          <p:cNvPr id="4" name="Rectangle 3"/>
          <p:cNvSpPr/>
          <p:nvPr/>
        </p:nvSpPr>
        <p:spPr>
          <a:xfrm>
            <a:off x="4681182" y="1296537"/>
            <a:ext cx="1883391" cy="996720"/>
          </a:xfrm>
          <a:prstGeom prst="rect">
            <a:avLst/>
          </a:prstGeom>
          <a:solidFill>
            <a:srgbClr val="FF0000">
              <a:alpha val="23000"/>
            </a:srgbClr>
          </a:solidFill>
          <a:ln w="508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67700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b="1" dirty="0" smtClean="0">
                <a:latin typeface="helvetica" panose="020B0604020202020204" pitchFamily="34" charset="0"/>
                <a:cs typeface="helvetica" panose="020B0604020202020204" pitchFamily="34" charset="0"/>
              </a:rPr>
              <a:t>Antiferromagnetic </a:t>
            </a:r>
            <a:r>
              <a:rPr lang="en-US" b="1" dirty="0" err="1" smtClean="0">
                <a:latin typeface="helvetica" panose="020B0604020202020204" pitchFamily="34" charset="0"/>
                <a:cs typeface="helvetica" panose="020B0604020202020204" pitchFamily="34" charset="0"/>
              </a:rPr>
              <a:t>Ising</a:t>
            </a:r>
            <a:r>
              <a:rPr lang="en-US" b="1" dirty="0">
                <a:latin typeface="helvetica" panose="020B0604020202020204" pitchFamily="34" charset="0"/>
                <a:cs typeface="helvetica" panose="020B0604020202020204" pitchFamily="34" charset="0"/>
              </a:rPr>
              <a:t> </a:t>
            </a:r>
            <a:r>
              <a:rPr lang="en-US" b="1" dirty="0" smtClean="0">
                <a:latin typeface="helvetica" panose="020B0604020202020204" pitchFamily="34" charset="0"/>
                <a:cs typeface="helvetica" panose="020B0604020202020204" pitchFamily="34" charset="0"/>
              </a:rPr>
              <a:t>model </a:t>
            </a:r>
            <a:r>
              <a:rPr lang="en-US" dirty="0" smtClean="0">
                <a:latin typeface="helvetica" panose="020B0604020202020204" pitchFamily="34" charset="0"/>
                <a:cs typeface="helvetica" panose="020B0604020202020204" pitchFamily="34" charset="0"/>
              </a:rPr>
              <a:t>in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Aging in Random Field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smtClean="0">
                <a:solidFill>
                  <a:schemeClr val="bg1">
                    <a:lumMod val="65000"/>
                  </a:schemeClr>
                </a:solidFill>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8791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639"/>
            <a:ext cx="8229600" cy="1143000"/>
          </a:xfrm>
        </p:spPr>
        <p:txBody>
          <a:bodyPr>
            <a:normAutofit/>
          </a:bodyPr>
          <a:lstStyle/>
          <a:p>
            <a:r>
              <a:rPr lang="en-US" sz="4000" dirty="0" smtClean="0">
                <a:latin typeface="helvetica" panose="020B0604020202020204" pitchFamily="34" charset="0"/>
                <a:cs typeface="helvetica" panose="020B0604020202020204" pitchFamily="34" charset="0"/>
              </a:rPr>
              <a:t>Antiferromagnetic </a:t>
            </a:r>
            <a:r>
              <a:rPr lang="en-US" sz="4000" dirty="0" err="1" smtClean="0">
                <a:latin typeface="helvetica" panose="020B0604020202020204" pitchFamily="34" charset="0"/>
                <a:cs typeface="helvetica" panose="020B0604020202020204" pitchFamily="34" charset="0"/>
              </a:rPr>
              <a:t>Ising</a:t>
            </a:r>
            <a:r>
              <a:rPr lang="en-US" sz="4000" dirty="0" smtClean="0">
                <a:latin typeface="helvetica" panose="020B0604020202020204" pitchFamily="34" charset="0"/>
                <a:cs typeface="helvetica" panose="020B0604020202020204" pitchFamily="34" charset="0"/>
              </a:rPr>
              <a:t> model</a:t>
            </a:r>
            <a:endParaRPr lang="en-US" sz="40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663061" y="1131361"/>
            <a:ext cx="8229600" cy="5029200"/>
          </a:xfrm>
        </p:spPr>
        <p:txBody>
          <a:bodyPr>
            <a:normAutofit/>
          </a:bodyPr>
          <a:lstStyle/>
          <a:p>
            <a:r>
              <a:rPr lang="en-US" dirty="0">
                <a:latin typeface="helvetica" panose="020B0604020202020204" pitchFamily="34" charset="0"/>
                <a:cs typeface="helvetica" panose="020B0604020202020204" pitchFamily="34" charset="0"/>
              </a:rPr>
              <a:t>Antiferromagnetic </a:t>
            </a:r>
            <a:r>
              <a:rPr lang="en-US" dirty="0" err="1">
                <a:latin typeface="helvetica" panose="020B0604020202020204" pitchFamily="34" charset="0"/>
                <a:cs typeface="helvetica" panose="020B0604020202020204" pitchFamily="34" charset="0"/>
              </a:rPr>
              <a:t>Ising</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model</a:t>
            </a:r>
            <a:r>
              <a:rPr lang="en-US" sz="2000" dirty="0" smtClean="0">
                <a:latin typeface="helvetica" panose="020B0604020202020204" pitchFamily="34" charset="0"/>
                <a:cs typeface="helvetica" panose="020B0604020202020204" pitchFamily="34" charset="0"/>
              </a:rPr>
              <a:t>  </a:t>
            </a:r>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dirty="0">
              <a:latin typeface="helvetica" panose="020B0604020202020204" pitchFamily="34" charset="0"/>
              <a:cs typeface="helvetica" panose="020B0604020202020204" pitchFamily="34" charset="0"/>
            </a:endParaRPr>
          </a:p>
          <a:p>
            <a:pPr>
              <a:spcBef>
                <a:spcPts val="5400"/>
              </a:spcBef>
            </a:pPr>
            <a:endParaRPr lang="en-US" sz="700" dirty="0" smtClean="0">
              <a:latin typeface="helvetica" panose="020B0604020202020204" pitchFamily="34" charset="0"/>
              <a:cs typeface="helvetica" panose="020B0604020202020204" pitchFamily="34" charset="0"/>
            </a:endParaRPr>
          </a:p>
          <a:p>
            <a:pPr>
              <a:spcBef>
                <a:spcPts val="3600"/>
              </a:spcBef>
            </a:pPr>
            <a:r>
              <a:rPr lang="en-US" dirty="0" smtClean="0">
                <a:latin typeface="helvetica" panose="020B0604020202020204" pitchFamily="34" charset="0"/>
                <a:cs typeface="helvetica" panose="020B0604020202020204" pitchFamily="34" charset="0"/>
              </a:rPr>
              <a:t>Geometric frustration: odd loops</a:t>
            </a:r>
            <a:endParaRPr lang="en-US" dirty="0">
              <a:latin typeface="helvetica" panose="020B0604020202020204" pitchFamily="34" charset="0"/>
              <a:cs typeface="helvetica" panose="020B0604020202020204" pitchFamily="34" charset="0"/>
            </a:endParaRPr>
          </a:p>
          <a:p>
            <a:pPr marL="0" indent="0">
              <a:buNone/>
            </a:pPr>
            <a:endParaRPr lang="en-US" dirty="0">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634730"/>
            <a:ext cx="2362200" cy="1343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461" y="4654810"/>
            <a:ext cx="3352800" cy="181773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276601" y="2057400"/>
                <a:ext cx="2501261" cy="745332"/>
              </a:xfrm>
              <a:prstGeom prst="rect">
                <a:avLst/>
              </a:prstGeom>
              <a:noFill/>
            </p:spPr>
            <p:txBody>
              <a:bodyPr wrap="none" lIns="0" tIns="0" rIns="0" bIns="0" rtlCol="0">
                <a:spAutoFit/>
              </a:bodyPr>
              <a:lstStyle/>
              <a:p>
                <a:pPr marL="0" lvl="1"/>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𝐽</m:t>
                      </m:r>
                      <m:nary>
                        <m:naryPr>
                          <m:chr m:val="∑"/>
                          <m:subHide m:val="on"/>
                          <m:supHide m:val="on"/>
                          <m:ctrlPr>
                            <a:rPr lang="en-US" sz="2000" i="1">
                              <a:latin typeface="Cambria Math"/>
                            </a:rPr>
                          </m:ctrlPr>
                        </m:naryPr>
                        <m:sub/>
                        <m:sup/>
                        <m:e>
                          <m:sSub>
                            <m:sSubPr>
                              <m:ctrlPr>
                                <a:rPr lang="en-US" sz="2000" i="1">
                                  <a:latin typeface="Cambria Math"/>
                                </a:rPr>
                              </m:ctrlPr>
                            </m:sSubPr>
                            <m:e>
                              <m:r>
                                <a:rPr lang="en-US" sz="2000" i="1">
                                  <a:latin typeface="Cambria Math" panose="02040503050406030204" pitchFamily="18" charset="0"/>
                                </a:rPr>
                                <m:t>𝑆</m:t>
                              </m:r>
                            </m:e>
                            <m:sub>
                              <m:r>
                                <a:rPr lang="en-US" sz="2000" i="1">
                                  <a:latin typeface="Cambria Math" panose="02040503050406030204" pitchFamily="18" charset="0"/>
                                </a:rPr>
                                <m:t>𝑖</m:t>
                              </m:r>
                            </m:sub>
                          </m:sSub>
                          <m:sSub>
                            <m:sSubPr>
                              <m:ctrlPr>
                                <a:rPr lang="en-US" sz="2000" i="1">
                                  <a:latin typeface="Cambria Math"/>
                                </a:rPr>
                              </m:ctrlPr>
                            </m:sSubPr>
                            <m:e>
                              <m:r>
                                <a:rPr lang="en-US" sz="2000" i="1">
                                  <a:latin typeface="Cambria Math" panose="02040503050406030204" pitchFamily="18" charset="0"/>
                                </a:rPr>
                                <m:t>𝑆</m:t>
                              </m:r>
                            </m:e>
                            <m:sub>
                              <m:r>
                                <a:rPr lang="en-US" sz="2000" i="1">
                                  <a:latin typeface="Cambria Math" panose="02040503050406030204" pitchFamily="18" charset="0"/>
                                </a:rPr>
                                <m:t>𝑗</m:t>
                              </m:r>
                            </m:sub>
                          </m:sSub>
                        </m:e>
                      </m:nary>
                      <m:r>
                        <m:rPr>
                          <m:nor/>
                        </m:rPr>
                        <a:rPr lang="en-US" sz="2000" dirty="0"/>
                        <m:t> , </m:t>
                      </m:r>
                      <m:r>
                        <a:rPr lang="en-US" sz="2000" i="1">
                          <a:latin typeface="Cambria Math" panose="02040503050406030204" pitchFamily="18" charset="0"/>
                        </a:rPr>
                        <m:t>𝐽</m:t>
                      </m:r>
                      <m:r>
                        <a:rPr lang="en-US" sz="2000" i="1">
                          <a:latin typeface="Cambria Math" panose="02040503050406030204" pitchFamily="18" charset="0"/>
                        </a:rPr>
                        <m:t>&lt;0</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752600" y="2057400"/>
                <a:ext cx="2501261" cy="74533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6664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6" y="0"/>
            <a:ext cx="10515600" cy="1325563"/>
          </a:xfrm>
        </p:spPr>
        <p:txBody>
          <a:bodyPr/>
          <a:lstStyle/>
          <a:p>
            <a:r>
              <a:rPr lang="en-US" dirty="0" smtClean="0">
                <a:latin typeface="helvetica" panose="020B0604020202020204" pitchFamily="34" charset="0"/>
                <a:cs typeface="helvetica" panose="020B0604020202020204" pitchFamily="34" charset="0"/>
              </a:rPr>
              <a:t>Introduction</a:t>
            </a:r>
            <a:endParaRPr lang="en-US"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729018" y="1103086"/>
            <a:ext cx="10515600" cy="5529943"/>
          </a:xfrm>
        </p:spPr>
        <p:txBody>
          <a:bodyPr>
            <a:normAutofit/>
          </a:bodyPr>
          <a:lstStyle/>
          <a:p>
            <a:pPr>
              <a:lnSpc>
                <a:spcPct val="100000"/>
              </a:lnSpc>
            </a:pPr>
            <a:r>
              <a:rPr lang="en-US" dirty="0" smtClean="0">
                <a:latin typeface="helvetica" panose="020B0604020202020204" pitchFamily="34" charset="0"/>
                <a:cs typeface="helvetica" panose="020B0604020202020204" pitchFamily="34" charset="0"/>
              </a:rPr>
              <a:t>Disordered material is the majority</a:t>
            </a:r>
          </a:p>
          <a:p>
            <a:pPr>
              <a:lnSpc>
                <a:spcPct val="100000"/>
              </a:lnSpc>
              <a:spcBef>
                <a:spcPts val="2400"/>
              </a:spcBef>
            </a:pPr>
            <a:r>
              <a:rPr lang="en-US" dirty="0" smtClean="0">
                <a:latin typeface="helvetica" panose="020B0604020202020204" pitchFamily="34" charset="0"/>
                <a:cs typeface="helvetica" panose="020B0604020202020204" pitchFamily="34" charset="0"/>
              </a:rPr>
              <a:t>Numerous categories: </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Glass, polymer, granular materials, biological tissues, etc.</a:t>
            </a:r>
          </a:p>
          <a:p>
            <a:pPr lvl="1">
              <a:lnSpc>
                <a:spcPct val="100000"/>
              </a:lnSpc>
            </a:pPr>
            <a:endParaRPr lang="en-US" dirty="0">
              <a:solidFill>
                <a:schemeClr val="tx1">
                  <a:lumMod val="65000"/>
                  <a:lumOff val="35000"/>
                </a:schemeClr>
              </a:solidFill>
              <a:latin typeface="helvetica" panose="020B0604020202020204" pitchFamily="34" charset="0"/>
              <a:cs typeface="helvetica" panose="020B0604020202020204" pitchFamily="34" charset="0"/>
            </a:endParaRPr>
          </a:p>
          <a:p>
            <a:pPr lvl="1">
              <a:lnSpc>
                <a:spcPct val="100000"/>
              </a:lnSpc>
            </a:pPr>
            <a:endParaRPr lang="en-US" dirty="0" smtClean="0">
              <a:solidFill>
                <a:schemeClr val="tx1">
                  <a:lumMod val="65000"/>
                  <a:lumOff val="35000"/>
                </a:schemeClr>
              </a:solidFill>
              <a:latin typeface="helvetica" panose="020B0604020202020204" pitchFamily="34" charset="0"/>
              <a:cs typeface="helvetica" panose="020B0604020202020204" pitchFamily="34" charset="0"/>
            </a:endParaRPr>
          </a:p>
          <a:p>
            <a:pPr>
              <a:lnSpc>
                <a:spcPct val="100000"/>
              </a:lnSpc>
              <a:spcBef>
                <a:spcPts val="4800"/>
              </a:spcBef>
            </a:pPr>
            <a:r>
              <a:rPr lang="en-US" dirty="0" smtClean="0">
                <a:latin typeface="helvetica" panose="020B0604020202020204" pitchFamily="34" charset="0"/>
                <a:cs typeface="helvetica" panose="020B0604020202020204" pitchFamily="34" charset="0"/>
              </a:rPr>
              <a:t>More unclear questions</a:t>
            </a:r>
          </a:p>
          <a:p>
            <a:pPr>
              <a:lnSpc>
                <a:spcPct val="100000"/>
              </a:lnSpc>
              <a:spcBef>
                <a:spcPts val="600"/>
              </a:spcBef>
            </a:pPr>
            <a:r>
              <a:rPr lang="en-US" dirty="0" smtClean="0">
                <a:latin typeface="helvetica" panose="020B0604020202020204" pitchFamily="34" charset="0"/>
                <a:cs typeface="helvetica" panose="020B0604020202020204" pitchFamily="34" charset="0"/>
              </a:rPr>
              <a:t>Focus on theoretical models</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Lattice glass model</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Antiferromagnetic </a:t>
            </a:r>
            <a:r>
              <a:rPr lang="en-US" dirty="0" err="1" smtClean="0">
                <a:solidFill>
                  <a:schemeClr val="tx1">
                    <a:lumMod val="65000"/>
                    <a:lumOff val="35000"/>
                  </a:schemeClr>
                </a:solidFill>
                <a:latin typeface="helvetica" panose="020B0604020202020204" pitchFamily="34" charset="0"/>
                <a:cs typeface="helvetica" panose="020B0604020202020204" pitchFamily="34" charset="0"/>
              </a:rPr>
              <a:t>Ising</a:t>
            </a:r>
            <a:r>
              <a:rPr lang="en-US" dirty="0" smtClean="0">
                <a:solidFill>
                  <a:schemeClr val="tx1">
                    <a:lumMod val="65000"/>
                    <a:lumOff val="35000"/>
                  </a:schemeClr>
                </a:solidFill>
                <a:latin typeface="helvetica" panose="020B0604020202020204" pitchFamily="34" charset="0"/>
                <a:cs typeface="helvetica" panose="020B0604020202020204" pitchFamily="34" charset="0"/>
              </a:rPr>
              <a:t> model</a:t>
            </a:r>
          </a:p>
          <a:p>
            <a:pPr lvl="1">
              <a:lnSpc>
                <a:spcPct val="100000"/>
              </a:lnSpc>
            </a:pPr>
            <a:r>
              <a:rPr lang="en-US" dirty="0" smtClean="0">
                <a:solidFill>
                  <a:schemeClr val="tx1">
                    <a:lumMod val="65000"/>
                    <a:lumOff val="35000"/>
                  </a:schemeClr>
                </a:solidFill>
                <a:latin typeface="helvetica" panose="020B0604020202020204" pitchFamily="34" charset="0"/>
                <a:cs typeface="helvetica" panose="020B0604020202020204" pitchFamily="34" charset="0"/>
              </a:rPr>
              <a:t>Random Field </a:t>
            </a:r>
            <a:r>
              <a:rPr lang="en-US" dirty="0" err="1" smtClean="0">
                <a:solidFill>
                  <a:schemeClr val="tx1">
                    <a:lumMod val="65000"/>
                    <a:lumOff val="35000"/>
                  </a:schemeClr>
                </a:solidFill>
                <a:latin typeface="helvetica" panose="020B0604020202020204" pitchFamily="34" charset="0"/>
                <a:cs typeface="helvetica" panose="020B0604020202020204" pitchFamily="34" charset="0"/>
              </a:rPr>
              <a:t>Ising</a:t>
            </a:r>
            <a:r>
              <a:rPr lang="en-US" dirty="0" smtClean="0">
                <a:solidFill>
                  <a:schemeClr val="tx1">
                    <a:lumMod val="65000"/>
                    <a:lumOff val="35000"/>
                  </a:schemeClr>
                </a:solidFill>
                <a:latin typeface="helvetica" panose="020B0604020202020204" pitchFamily="34" charset="0"/>
                <a:cs typeface="helvetica" panose="020B0604020202020204" pitchFamily="34" charset="0"/>
              </a:rPr>
              <a:t> model</a:t>
            </a:r>
            <a:endParaRPr lang="en-US" dirty="0">
              <a:solidFill>
                <a:schemeClr val="tx1">
                  <a:lumMod val="65000"/>
                  <a:lumOff val="35000"/>
                </a:schemeClr>
              </a:solidFill>
              <a:latin typeface="helvetica" panose="020B0604020202020204" pitchFamily="34" charset="0"/>
              <a:cs typeface="helvetica" panose="020B0604020202020204" pitchFamily="34" charset="0"/>
            </a:endParaRPr>
          </a:p>
        </p:txBody>
      </p:sp>
      <p:pic>
        <p:nvPicPr>
          <p:cNvPr id="1026" name="Picture 2" descr="Image result for glass materia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82" r="5922"/>
          <a:stretch/>
        </p:blipFill>
        <p:spPr bwMode="auto">
          <a:xfrm>
            <a:off x="1364344" y="2778806"/>
            <a:ext cx="1074057" cy="1038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lymer material"/>
          <p:cNvPicPr>
            <a:picLocks noChangeAspect="1" noChangeArrowheads="1"/>
          </p:cNvPicPr>
          <p:nvPr/>
        </p:nvPicPr>
        <p:blipFill rotWithShape="1">
          <a:blip r:embed="rId4">
            <a:extLst>
              <a:ext uri="{28A0092B-C50C-407E-A947-70E740481C1C}">
                <a14:useLocalDpi xmlns:a14="http://schemas.microsoft.com/office/drawing/2010/main" val="0"/>
              </a:ext>
            </a:extLst>
          </a:blip>
          <a:srcRect l="20585" t="7351" r="18027"/>
          <a:stretch/>
        </p:blipFill>
        <p:spPr bwMode="auto">
          <a:xfrm>
            <a:off x="2801257" y="2778806"/>
            <a:ext cx="1030514" cy="1066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nular materi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8279" y="2778806"/>
            <a:ext cx="1443264" cy="11052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iological tissu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6775" y="2817412"/>
            <a:ext cx="1426482" cy="106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28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9289143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507243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4" name="Rounded Rectangle 3"/>
          <p:cNvSpPr/>
          <p:nvPr/>
        </p:nvSpPr>
        <p:spPr>
          <a:xfrm>
            <a:off x="6476905" y="1600200"/>
            <a:ext cx="4709710" cy="457200"/>
          </a:xfrm>
          <a:prstGeom prst="roundRect">
            <a:avLst/>
          </a:prstGeom>
          <a:noFill/>
          <a:ln w="63500" cap="rnd" cmpd="sng">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5072433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3" y="152401"/>
            <a:ext cx="7083185" cy="914400"/>
          </a:xfrm>
        </p:spPr>
        <p:txBody>
          <a:bodyPr>
            <a:normAutofit/>
          </a:bodyPr>
          <a:lstStyle/>
          <a:p>
            <a:r>
              <a:rPr lang="en-US" sz="3600" dirty="0">
                <a:latin typeface="helvetica" panose="020B0604020202020204" pitchFamily="34" charset="0"/>
                <a:cs typeface="helvetica" panose="020B0604020202020204" pitchFamily="34" charset="0"/>
              </a:rPr>
              <a:t>Hierarchical networks </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r>
              <a:rPr lang="en-US" sz="3600" i="1" dirty="0">
                <a:solidFill>
                  <a:schemeClr val="tx1">
                    <a:lumMod val="50000"/>
                    <a:lumOff val="50000"/>
                  </a:schemeClr>
                </a:solidFill>
                <a:latin typeface="helvetica" panose="020B0604020202020204" pitchFamily="34" charset="0"/>
                <a:cs typeface="helvetica" panose="020B0604020202020204" pitchFamily="34" charset="0"/>
              </a:rPr>
              <a:t>HNs</a:t>
            </a:r>
            <a:r>
              <a:rPr lang="en-US" sz="3600" dirty="0">
                <a:solidFill>
                  <a:schemeClr val="tx1">
                    <a:lumMod val="50000"/>
                    <a:lumOff val="50000"/>
                  </a:schemeClr>
                </a:solidFill>
                <a:latin typeface="helvetica" panose="020B0604020202020204" pitchFamily="34" charset="0"/>
                <a:cs typeface="helvetica" panose="020B0604020202020204" pitchFamily="34" charset="0"/>
              </a:rPr>
              <a: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76539" y="1066800"/>
                <a:ext cx="7962331" cy="5791199"/>
              </a:xfrm>
            </p:spPr>
            <p:txBody>
              <a:bodyPr>
                <a:normAutofit/>
              </a:bodyPr>
              <a:lstStyle/>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HN3 </a:t>
                </a:r>
                <a:endParaRPr lang="en-US"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HN5</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HNNP</a:t>
                </a:r>
                <a:endParaRPr lang="en-US" sz="2400" dirty="0">
                  <a:latin typeface="helvetica" panose="020B0604020202020204" pitchFamily="34" charset="0"/>
                  <a:cs typeface="helvetica" panose="020B0604020202020204" pitchFamily="34" charset="0"/>
                </a:endParaRPr>
              </a:p>
              <a:p>
                <a:pPr>
                  <a:lnSpc>
                    <a:spcPct val="150000"/>
                  </a:lnSpc>
                  <a:spcBef>
                    <a:spcPts val="600"/>
                  </a:spcBef>
                  <a:spcAft>
                    <a:spcPts val="600"/>
                  </a:spcAft>
                </a:pPr>
                <a:r>
                  <a:rPr lang="en-US" sz="2400" dirty="0" smtClean="0">
                    <a:latin typeface="helvetica" panose="020B0604020202020204" pitchFamily="34" charset="0"/>
                    <a:cs typeface="helvetica" panose="020B0604020202020204" pitchFamily="34" charset="0"/>
                  </a:rPr>
                  <a:t>HN6</a:t>
                </a:r>
              </a:p>
              <a:p>
                <a:pPr>
                  <a:lnSpc>
                    <a:spcPct val="150000"/>
                  </a:lnSpc>
                  <a:spcBef>
                    <a:spcPts val="600"/>
                  </a:spcBef>
                  <a:spcAft>
                    <a:spcPts val="600"/>
                  </a:spcAft>
                  <a:buFont typeface="Wingdings" panose="05000000000000000000" pitchFamily="2" charset="2"/>
                  <a:buChar char="§"/>
                </a:pPr>
                <a:r>
                  <a:rPr lang="en-US" sz="2400" dirty="0">
                    <a:latin typeface="helvetica" panose="020B0604020202020204" pitchFamily="34" charset="0"/>
                    <a:cs typeface="helvetica" panose="020B0604020202020204" pitchFamily="34" charset="0"/>
                  </a:rPr>
                  <a:t>Interpolations</a:t>
                </a:r>
                <a:r>
                  <a:rPr lang="en-US" sz="2200" dirty="0">
                    <a:latin typeface="helvetica" panose="020B0604020202020204" pitchFamily="34" charset="0"/>
                    <a:cs typeface="helvetica" panose="020B0604020202020204" pitchFamily="34" charset="0"/>
                  </a:rPr>
                  <a:t>:</a:t>
                </a:r>
              </a:p>
              <a:p>
                <a:pPr lvl="1">
                  <a:buFont typeface="Wingdings" panose="05000000000000000000" pitchFamily="2" charset="2"/>
                  <a:buChar char="§"/>
                </a:pPr>
                <a:r>
                  <a:rPr lang="en-US" sz="2000" dirty="0">
                    <a:latin typeface="helvetica" panose="020B0604020202020204" pitchFamily="34" charset="0"/>
                    <a:cs typeface="helvetica" panose="020B0604020202020204" pitchFamily="34" charset="0"/>
                  </a:rPr>
                  <a:t>Long-range link strength: </a:t>
                </a: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ea typeface="Cambria Math" panose="02040503050406030204" pitchFamily="18" charset="0"/>
                        <a:cs typeface="helvetica" panose="020B0604020202020204" pitchFamily="34" charset="0"/>
                      </a:rPr>
                      <m:t>∙</m:t>
                    </m:r>
                    <m:r>
                      <a:rPr lang="en-US" sz="2000" i="1">
                        <a:latin typeface="Cambria Math" panose="02040503050406030204" pitchFamily="18" charset="0"/>
                        <a:ea typeface="Cambria Math" panose="02040503050406030204" pitchFamily="18" charset="0"/>
                        <a:cs typeface="helvetica" panose="020B0604020202020204" pitchFamily="34" charset="0"/>
                      </a:rPr>
                      <m:t>𝐽</m:t>
                    </m:r>
                  </m:oMath>
                </a14:m>
                <a:endParaRPr lang="en-US" sz="2000" dirty="0">
                  <a:latin typeface="helvetica" panose="020B0604020202020204" pitchFamily="34" charset="0"/>
                  <a:cs typeface="helvetica" panose="020B0604020202020204" pitchFamily="34" charset="0"/>
                </a:endParaRPr>
              </a:p>
              <a:p>
                <a:pPr lvl="1">
                  <a:buFont typeface="Wingdings" panose="05000000000000000000" pitchFamily="2" charset="2"/>
                  <a:buChar char="§"/>
                </a:pP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cs typeface="helvetica" panose="020B0604020202020204" pitchFamily="34" charset="0"/>
                      </a:rPr>
                      <m:t>=0:</m:t>
                    </m:r>
                  </m:oMath>
                </a14:m>
                <a:r>
                  <a:rPr lang="en-US" sz="2000" dirty="0">
                    <a:latin typeface="helvetica" panose="020B0604020202020204" pitchFamily="34" charset="0"/>
                    <a:cs typeface="helvetica" panose="020B0604020202020204" pitchFamily="34" charset="0"/>
                  </a:rPr>
                  <a:t> HNNP</a:t>
                </a:r>
              </a:p>
              <a:p>
                <a:pPr lvl="1">
                  <a:buFont typeface="Wingdings" panose="05000000000000000000" pitchFamily="2" charset="2"/>
                  <a:buChar char="§"/>
                </a:pPr>
                <a14:m>
                  <m:oMath xmlns:m="http://schemas.openxmlformats.org/officeDocument/2006/math">
                    <m:r>
                      <a:rPr lang="en-US" sz="2000" i="1">
                        <a:latin typeface="Cambria Math" panose="02040503050406030204" pitchFamily="18" charset="0"/>
                        <a:cs typeface="helvetica" panose="020B0604020202020204" pitchFamily="34" charset="0"/>
                      </a:rPr>
                      <m:t>𝑦</m:t>
                    </m:r>
                    <m:r>
                      <a:rPr lang="en-US" sz="2000" i="1">
                        <a:latin typeface="Cambria Math" panose="02040503050406030204" pitchFamily="18" charset="0"/>
                        <a:cs typeface="helvetica" panose="020B0604020202020204" pitchFamily="34" charset="0"/>
                      </a:rPr>
                      <m:t>=1:</m:t>
                    </m:r>
                  </m:oMath>
                </a14:m>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HN6</a:t>
                </a:r>
                <a:r>
                  <a:rPr lang="en-US" sz="2400" dirty="0" smtClean="0">
                    <a:latin typeface="helvetica" panose="020B0604020202020204" pitchFamily="34" charset="0"/>
                    <a:cs typeface="helvetica" panose="020B0604020202020204" pitchFamily="34" charset="0"/>
                  </a:rPr>
                  <a:t> </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76539" y="1066800"/>
                <a:ext cx="7962331" cy="5791199"/>
              </a:xfrm>
              <a:blipFill rotWithShape="1">
                <a:blip r:embed="rId3"/>
                <a:stretch>
                  <a:fillRect l="-995"/>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5490" y="685801"/>
            <a:ext cx="4832540" cy="5411219"/>
          </a:xfrm>
          <a:prstGeom prst="rect">
            <a:avLst/>
          </a:prstGeom>
        </p:spPr>
      </p:pic>
      <p:sp>
        <p:nvSpPr>
          <p:cNvPr id="4" name="Rounded Rectangle 3"/>
          <p:cNvSpPr/>
          <p:nvPr/>
        </p:nvSpPr>
        <p:spPr>
          <a:xfrm>
            <a:off x="6476905" y="1600200"/>
            <a:ext cx="4709710" cy="457200"/>
          </a:xfrm>
          <a:prstGeom prst="roundRect">
            <a:avLst/>
          </a:prstGeom>
          <a:noFill/>
          <a:ln w="63500" cap="rnd" cmpd="sng">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p:cNvSpPr/>
          <p:nvPr/>
        </p:nvSpPr>
        <p:spPr>
          <a:xfrm>
            <a:off x="6793993" y="1447800"/>
            <a:ext cx="761999"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ounded Rectangle 6"/>
          <p:cNvSpPr/>
          <p:nvPr/>
        </p:nvSpPr>
        <p:spPr>
          <a:xfrm>
            <a:off x="7927848"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ounded Rectangle 7"/>
          <p:cNvSpPr/>
          <p:nvPr/>
        </p:nvSpPr>
        <p:spPr>
          <a:xfrm>
            <a:off x="9088089" y="1447800"/>
            <a:ext cx="762000" cy="609600"/>
          </a:xfrm>
          <a:prstGeom prst="roundRect">
            <a:avLst/>
          </a:prstGeom>
          <a:noFill/>
          <a:ln w="63500" cap="rnd" cmpd="sng">
            <a:solidFill>
              <a:srgbClr val="00B0F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ounded Rectangle 8"/>
          <p:cNvSpPr/>
          <p:nvPr/>
        </p:nvSpPr>
        <p:spPr>
          <a:xfrm>
            <a:off x="7023344"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ounded Rectangle 9"/>
          <p:cNvSpPr/>
          <p:nvPr/>
        </p:nvSpPr>
        <p:spPr>
          <a:xfrm>
            <a:off x="9323867" y="1143001"/>
            <a:ext cx="1511056" cy="914399"/>
          </a:xfrm>
          <a:prstGeom prst="roundRect">
            <a:avLst/>
          </a:prstGeom>
          <a:noFill/>
          <a:ln w="63500" cap="rnd" cmpd="sng">
            <a:solidFill>
              <a:srgbClr val="00B050"/>
            </a:solidFill>
            <a:prstDash val="solid"/>
          </a:ln>
          <a:effectLst>
            <a:innerShdw blurRad="63500" dist="50800" dir="135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224988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59" y="194603"/>
            <a:ext cx="8229600" cy="1143000"/>
          </a:xfrm>
        </p:spPr>
        <p:txBody>
          <a:bodyPr>
            <a:normAutofit/>
          </a:bodyPr>
          <a:lstStyle/>
          <a:p>
            <a:r>
              <a:rPr lang="en-US" sz="3600" dirty="0">
                <a:latin typeface="helvetica" panose="020B0604020202020204" pitchFamily="34" charset="0"/>
                <a:cs typeface="helvetica" panose="020B0604020202020204" pitchFamily="34" charset="0"/>
              </a:rPr>
              <a:t>Research Questions</a:t>
            </a:r>
          </a:p>
        </p:txBody>
      </p:sp>
      <p:sp>
        <p:nvSpPr>
          <p:cNvPr id="3" name="Content Placeholder 2"/>
          <p:cNvSpPr>
            <a:spLocks noGrp="1"/>
          </p:cNvSpPr>
          <p:nvPr>
            <p:ph idx="1"/>
          </p:nvPr>
        </p:nvSpPr>
        <p:spPr>
          <a:xfrm>
            <a:off x="1487492" y="1627387"/>
            <a:ext cx="8229600" cy="4525963"/>
          </a:xfrm>
        </p:spPr>
        <p:txBody>
          <a:bodyPr>
            <a:normAutofit/>
          </a:bodyPr>
          <a:lstStyle/>
          <a:p>
            <a:pPr>
              <a:spcAft>
                <a:spcPts val="1200"/>
              </a:spcAft>
            </a:pPr>
            <a:r>
              <a:rPr lang="en-US" dirty="0" smtClean="0">
                <a:latin typeface="helvetica" panose="020B0604020202020204" pitchFamily="34" charset="0"/>
                <a:cs typeface="helvetica" panose="020B0604020202020204" pitchFamily="34" charset="0"/>
              </a:rPr>
              <a:t>Anything interesting  in this simple model?</a:t>
            </a:r>
          </a:p>
          <a:p>
            <a:pPr>
              <a:spcAft>
                <a:spcPts val="1200"/>
              </a:spcAft>
            </a:pPr>
            <a:r>
              <a:rPr lang="en-US" dirty="0" smtClean="0">
                <a:latin typeface="helvetica" panose="020B0604020202020204" pitchFamily="34" charset="0"/>
                <a:cs typeface="helvetica" panose="020B0604020202020204" pitchFamily="34" charset="0"/>
              </a:rPr>
              <a:t>Glassy dynamics?</a:t>
            </a:r>
          </a:p>
          <a:p>
            <a:pPr>
              <a:spcBef>
                <a:spcPts val="1200"/>
              </a:spcBef>
              <a:spcAft>
                <a:spcPts val="1200"/>
              </a:spcAft>
            </a:pPr>
            <a:r>
              <a:rPr lang="en-US" dirty="0" smtClean="0">
                <a:latin typeface="helvetica" panose="020B0604020202020204" pitchFamily="34" charset="0"/>
                <a:cs typeface="helvetica" panose="020B0604020202020204" pitchFamily="34" charset="0"/>
              </a:rPr>
              <a:t>Phase </a:t>
            </a:r>
            <a:r>
              <a:rPr lang="en-US" dirty="0">
                <a:latin typeface="helvetica" panose="020B0604020202020204" pitchFamily="34" charset="0"/>
                <a:cs typeface="helvetica" panose="020B0604020202020204" pitchFamily="34" charset="0"/>
              </a:rPr>
              <a:t>transitions?</a:t>
            </a:r>
          </a:p>
          <a:p>
            <a:pPr lvl="1">
              <a:spcAft>
                <a:spcPts val="1200"/>
              </a:spcAft>
            </a:pPr>
            <a:r>
              <a:rPr lang="en-US" dirty="0" smtClean="0">
                <a:latin typeface="helvetica" panose="020B0604020202020204" pitchFamily="34" charset="0"/>
                <a:cs typeface="helvetica" panose="020B0604020202020204" pitchFamily="34" charset="0"/>
              </a:rPr>
              <a:t>Spin </a:t>
            </a:r>
            <a:r>
              <a:rPr lang="en-US" dirty="0">
                <a:latin typeface="helvetica" panose="020B0604020202020204" pitchFamily="34" charset="0"/>
                <a:cs typeface="helvetica" panose="020B0604020202020204" pitchFamily="34" charset="0"/>
              </a:rPr>
              <a:t>glass phase?</a:t>
            </a:r>
          </a:p>
          <a:p>
            <a:pPr>
              <a:spcBef>
                <a:spcPts val="1200"/>
              </a:spcBef>
              <a:spcAft>
                <a:spcPts val="1200"/>
              </a:spcAft>
            </a:pPr>
            <a:r>
              <a:rPr lang="en-US" dirty="0" smtClean="0">
                <a:latin typeface="helvetica" panose="020B0604020202020204" pitchFamily="34" charset="0"/>
                <a:cs typeface="helvetica" panose="020B0604020202020204" pitchFamily="34" charset="0"/>
              </a:rPr>
              <a:t>Difference </a:t>
            </a:r>
            <a:r>
              <a:rPr lang="en-US" dirty="0">
                <a:latin typeface="helvetica" panose="020B0604020202020204" pitchFamily="34" charset="0"/>
                <a:cs typeface="helvetica" panose="020B0604020202020204" pitchFamily="34" charset="0"/>
              </a:rPr>
              <a:t>to mean-field models?</a:t>
            </a:r>
          </a:p>
        </p:txBody>
      </p:sp>
    </p:spTree>
    <p:extLst>
      <p:ext uri="{BB962C8B-B14F-4D97-AF65-F5344CB8AC3E}">
        <p14:creationId xmlns:p14="http://schemas.microsoft.com/office/powerpoint/2010/main" val="1433460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83" y="0"/>
            <a:ext cx="8229600" cy="777876"/>
          </a:xfrm>
        </p:spPr>
        <p:txBody>
          <a:bodyPr>
            <a:normAutofit/>
          </a:bodyPr>
          <a:lstStyle/>
          <a:p>
            <a:r>
              <a:rPr lang="en-US" sz="3600" dirty="0">
                <a:latin typeface="helvetica" panose="020B0604020202020204" pitchFamily="34" charset="0"/>
                <a:cs typeface="helvetica" panose="020B0604020202020204" pitchFamily="34" charset="0"/>
              </a:rPr>
              <a:t>Methods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45102" y="777876"/>
                <a:ext cx="8229600" cy="4940753"/>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Monte Carlo Methods:</a:t>
                </a:r>
              </a:p>
              <a:p>
                <a:pPr lvl="1"/>
                <a:r>
                  <a:rPr lang="en-US" b="1" u="sng" dirty="0">
                    <a:solidFill>
                      <a:schemeClr val="accent3">
                        <a:lumMod val="50000"/>
                      </a:schemeClr>
                    </a:solidFill>
                    <a:latin typeface="Times New Roman" panose="02020603050405020304" pitchFamily="18" charset="0"/>
                    <a:cs typeface="Times New Roman" panose="02020603050405020304" pitchFamily="18" charset="0"/>
                  </a:rPr>
                  <a:t>Simulated Annealing</a:t>
                </a:r>
                <a:r>
                  <a:rPr lang="en-US" dirty="0">
                    <a:latin typeface="Times New Roman" panose="02020603050405020304" pitchFamily="18" charset="0"/>
                    <a:cs typeface="Times New Roman" panose="02020603050405020304" pitchFamily="18" charset="0"/>
                  </a:rPr>
                  <a:t>  → Experiment</a:t>
                </a:r>
              </a:p>
              <a:p>
                <a:pPr lvl="1">
                  <a:spcBef>
                    <a:spcPts val="0"/>
                  </a:spcBef>
                  <a:spcAft>
                    <a:spcPts val="1200"/>
                  </a:spcAft>
                </a:pPr>
                <a:endParaRPr lang="en-US" u="sng" dirty="0" smtClean="0">
                  <a:solidFill>
                    <a:srgbClr val="0070C0"/>
                  </a:solidFill>
                  <a:latin typeface="Times New Roman" panose="02020603050405020304" pitchFamily="18" charset="0"/>
                  <a:cs typeface="Times New Roman" panose="02020603050405020304" pitchFamily="18" charset="0"/>
                </a:endParaRPr>
              </a:p>
              <a:p>
                <a:pPr lvl="1">
                  <a:spcBef>
                    <a:spcPts val="0"/>
                  </a:spcBef>
                  <a:spcAft>
                    <a:spcPts val="1200"/>
                  </a:spcAft>
                </a:pPr>
                <a:r>
                  <a:rPr lang="en-US" u="sng" dirty="0" smtClean="0">
                    <a:solidFill>
                      <a:srgbClr val="0070C0"/>
                    </a:solidFill>
                    <a:latin typeface="Times New Roman" panose="02020603050405020304" pitchFamily="18" charset="0"/>
                    <a:cs typeface="Times New Roman" panose="02020603050405020304" pitchFamily="18" charset="0"/>
                  </a:rPr>
                  <a:t>Wang-Landau </a:t>
                </a:r>
                <a:r>
                  <a:rPr lang="en-US" u="sng" dirty="0">
                    <a:solidFill>
                      <a:srgbClr val="0070C0"/>
                    </a:solidFill>
                    <a:latin typeface="Times New Roman" panose="02020603050405020304" pitchFamily="18" charset="0"/>
                    <a:cs typeface="Times New Roman" panose="02020603050405020304" pitchFamily="18" charset="0"/>
                  </a:rPr>
                  <a:t>Sampling</a:t>
                </a:r>
                <a:r>
                  <a:rPr lang="en-US" dirty="0">
                    <a:latin typeface="Times New Roman" panose="02020603050405020304" pitchFamily="18" charset="0"/>
                    <a:cs typeface="Times New Roman" panose="02020603050405020304" pitchFamily="18" charset="0"/>
                  </a:rPr>
                  <a:t> → Density of States </a:t>
                </a:r>
                <a14:m>
                  <m:oMath xmlns:m="http://schemas.openxmlformats.org/officeDocument/2006/math">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panose="02040503050406030204" pitchFamily="18" charset="0"/>
                            <a:cs typeface="Times New Roman" panose="02020603050405020304" pitchFamily="18" charset="0"/>
                          </a:rPr>
                          <m:t>𝒈</m:t>
                        </m:r>
                      </m:e>
                      <m:sub>
                        <m:r>
                          <a:rPr lang="en-US" b="1" i="1" smtClean="0">
                            <a:solidFill>
                              <a:srgbClr val="C00000"/>
                            </a:solidFill>
                            <a:latin typeface="Cambria Math" panose="02040503050406030204" pitchFamily="18" charset="0"/>
                            <a:cs typeface="Times New Roman" panose="02020603050405020304" pitchFamily="18" charset="0"/>
                          </a:rPr>
                          <m:t>𝑬</m:t>
                        </m:r>
                      </m:sub>
                    </m:sSub>
                  </m:oMath>
                </a14:m>
                <a:endParaRPr lang="en-US" sz="2000" b="1" dirty="0">
                  <a:latin typeface="Times New Roman" panose="02020603050405020304" pitchFamily="18" charset="0"/>
                  <a:cs typeface="Times New Roman" panose="02020603050405020304" pitchFamily="18" charset="0"/>
                </a:endParaRPr>
              </a:p>
              <a:p>
                <a:pPr marL="457200" lvl="1" indent="0">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a:cs typeface="Times New Roman" panose="02020603050405020304" pitchFamily="18" charset="0"/>
                        </a:rPr>
                        <m:t>Ξ</m:t>
                      </m:r>
                      <m:r>
                        <a:rPr lang="en-US" i="1">
                          <a:latin typeface="Cambria Math"/>
                          <a:cs typeface="Times New Roman" panose="02020603050405020304" pitchFamily="18" charset="0"/>
                        </a:rPr>
                        <m:t>=</m:t>
                      </m:r>
                      <m:nary>
                        <m:naryPr>
                          <m:chr m:val="∑"/>
                          <m:ctrlPr>
                            <a:rPr lang="en-US" i="1">
                              <a:latin typeface="Cambria Math"/>
                              <a:cs typeface="Times New Roman" panose="02020603050405020304" pitchFamily="18" charset="0"/>
                            </a:rPr>
                          </m:ctrlPr>
                        </m:naryPr>
                        <m:sub>
                          <m:r>
                            <a:rPr lang="en-US" i="1">
                              <a:latin typeface="Cambria Math"/>
                              <a:cs typeface="Times New Roman" panose="02020603050405020304" pitchFamily="18" charset="0"/>
                            </a:rPr>
                            <m:t>𝑛</m:t>
                          </m:r>
                          <m:r>
                            <a:rPr lang="en-US" i="1">
                              <a:latin typeface="Cambria Math"/>
                              <a:cs typeface="Times New Roman" panose="02020603050405020304" pitchFamily="18" charset="0"/>
                            </a:rPr>
                            <m:t>=0</m:t>
                          </m:r>
                        </m:sub>
                        <m:sup>
                          <m:sSub>
                            <m:sSubPr>
                              <m:ctrlPr>
                                <a:rPr lang="en-US" i="1">
                                  <a:solidFill>
                                    <a:srgbClr val="00B050"/>
                                  </a:solidFill>
                                  <a:latin typeface="Cambria Math"/>
                                  <a:cs typeface="Times New Roman" panose="02020603050405020304" pitchFamily="18" charset="0"/>
                                </a:rPr>
                              </m:ctrlPr>
                            </m:sSubPr>
                            <m:e>
                              <m:r>
                                <a:rPr lang="en-US" i="1">
                                  <a:solidFill>
                                    <a:srgbClr val="00B050"/>
                                  </a:solidFill>
                                  <a:latin typeface="Cambria Math"/>
                                  <a:cs typeface="Times New Roman" panose="02020603050405020304" pitchFamily="18" charset="0"/>
                                </a:rPr>
                                <m:t>𝑛</m:t>
                              </m:r>
                            </m:e>
                            <m:sub>
                              <m:r>
                                <m:rPr>
                                  <m:sty m:val="p"/>
                                </m:rPr>
                                <a:rPr lang="en-US">
                                  <a:solidFill>
                                    <a:srgbClr val="00B050"/>
                                  </a:solidFill>
                                  <a:latin typeface="Cambria Math"/>
                                  <a:cs typeface="Times New Roman" panose="02020603050405020304" pitchFamily="18" charset="0"/>
                                </a:rPr>
                                <m:t>max</m:t>
                              </m:r>
                            </m:sub>
                          </m:sSub>
                        </m:sup>
                        <m:e>
                          <m:sSub>
                            <m:sSubPr>
                              <m:ctrlPr>
                                <a:rPr lang="en-US" b="1" i="1">
                                  <a:solidFill>
                                    <a:srgbClr val="C00000"/>
                                  </a:solidFill>
                                  <a:latin typeface="Cambria Math"/>
                                  <a:cs typeface="Times New Roman" panose="02020603050405020304" pitchFamily="18" charset="0"/>
                                </a:rPr>
                              </m:ctrlPr>
                            </m:sSubPr>
                            <m:e>
                              <m:r>
                                <a:rPr lang="en-US" b="1" i="1">
                                  <a:solidFill>
                                    <a:srgbClr val="C00000"/>
                                  </a:solidFill>
                                  <a:latin typeface="Cambria Math"/>
                                  <a:cs typeface="Times New Roman" panose="02020603050405020304" pitchFamily="18" charset="0"/>
                                </a:rPr>
                                <m:t>𝒈</m:t>
                              </m:r>
                            </m:e>
                            <m:sub>
                              <m:r>
                                <a:rPr lang="en-US" b="1" i="1" smtClean="0">
                                  <a:solidFill>
                                    <a:srgbClr val="C00000"/>
                                  </a:solidFill>
                                  <a:latin typeface="Cambria Math" panose="02040503050406030204" pitchFamily="18" charset="0"/>
                                  <a:cs typeface="Times New Roman" panose="02020603050405020304" pitchFamily="18" charset="0"/>
                                </a:rPr>
                                <m:t>𝑬</m:t>
                              </m:r>
                            </m:sub>
                          </m:sSub>
                        </m:e>
                      </m:nary>
                      <m:func>
                        <m:funcPr>
                          <m:ctrlPr>
                            <a:rPr lang="en-US" i="1">
                              <a:latin typeface="Cambria Math"/>
                              <a:cs typeface="Times New Roman" panose="02020603050405020304" pitchFamily="18" charset="0"/>
                            </a:rPr>
                          </m:ctrlPr>
                        </m:funcPr>
                        <m:fName>
                          <m:r>
                            <m:rPr>
                              <m:sty m:val="p"/>
                            </m:rPr>
                            <a:rPr lang="en-US">
                              <a:latin typeface="Cambria Math"/>
                              <a:cs typeface="Times New Roman" panose="02020603050405020304" pitchFamily="18" charset="0"/>
                            </a:rPr>
                            <m:t>exp</m:t>
                          </m:r>
                        </m:fName>
                        <m:e>
                          <m:r>
                            <a:rPr lang="en-US" i="1">
                              <a:latin typeface="Cambria Math"/>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𝛽</m:t>
                          </m:r>
                          <m:r>
                            <a:rPr lang="en-US" b="1" i="1" smtClean="0">
                              <a:solidFill>
                                <a:srgbClr val="C00000"/>
                              </a:solidFill>
                              <a:latin typeface="Cambria Math" panose="02040503050406030204" pitchFamily="18" charset="0"/>
                              <a:cs typeface="Times New Roman" panose="02020603050405020304" pitchFamily="18" charset="0"/>
                            </a:rPr>
                            <m:t>𝑬</m:t>
                          </m:r>
                          <m:r>
                            <a:rPr lang="en-US" i="1">
                              <a:latin typeface="Cambria Math"/>
                              <a:cs typeface="Times New Roman" panose="02020603050405020304" pitchFamily="18" charset="0"/>
                            </a:rPr>
                            <m:t>)</m:t>
                          </m:r>
                        </m:e>
                      </m:func>
                    </m:oMath>
                  </m:oMathPara>
                </a14:m>
                <a:endParaRPr lang="en-US" dirty="0">
                  <a:latin typeface="Times New Roman" panose="02020603050405020304" pitchFamily="18" charset="0"/>
                  <a:cs typeface="Times New Roman" panose="02020603050405020304" pitchFamily="18" charset="0"/>
                </a:endParaRPr>
              </a:p>
              <a:p>
                <a:pPr>
                  <a:lnSpc>
                    <a:spcPct val="100000"/>
                  </a:lnSpc>
                  <a:spcBef>
                    <a:spcPts val="2400"/>
                  </a:spcBef>
                </a:pPr>
                <a:r>
                  <a:rPr lang="en-US" sz="2400" dirty="0" smtClean="0">
                    <a:latin typeface="Times New Roman" panose="02020603050405020304" pitchFamily="18" charset="0"/>
                    <a:cs typeface="Times New Roman" panose="02020603050405020304" pitchFamily="18" charset="0"/>
                  </a:rPr>
                  <a:t>Analytical </a:t>
                </a:r>
                <a:r>
                  <a:rPr lang="en-US" sz="2400" dirty="0">
                    <a:latin typeface="Times New Roman" panose="02020603050405020304" pitchFamily="18" charset="0"/>
                    <a:cs typeface="Times New Roman" panose="02020603050405020304" pitchFamily="18" charset="0"/>
                  </a:rPr>
                  <a:t>Method:</a:t>
                </a:r>
              </a:p>
              <a:p>
                <a:pPr lvl="1">
                  <a:lnSpc>
                    <a:spcPct val="100000"/>
                  </a:lnSpc>
                  <a:spcBef>
                    <a:spcPts val="0"/>
                  </a:spcBef>
                  <a:spcAft>
                    <a:spcPts val="1200"/>
                  </a:spcAft>
                </a:pPr>
                <a:r>
                  <a:rPr lang="en-US" sz="2000" dirty="0">
                    <a:latin typeface="Times New Roman" panose="02020603050405020304" pitchFamily="18" charset="0"/>
                    <a:cs typeface="Times New Roman" panose="02020603050405020304" pitchFamily="18" charset="0"/>
                  </a:rPr>
                  <a:t>Renormalization Group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HN3, HN5, HNNP, HN6)</a:t>
                </a:r>
                <a:endParaRPr lang="en-US" sz="2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45102" y="777876"/>
                <a:ext cx="8229600" cy="4940753"/>
              </a:xfrm>
              <a:blipFill rotWithShape="1">
                <a:blip r:embed="rId2"/>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2372870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20" y="0"/>
            <a:ext cx="8229600" cy="990600"/>
          </a:xfrm>
        </p:spPr>
        <p:txBody>
          <a:bodyPr>
            <a:normAutofit/>
          </a:bodyPr>
          <a:lstStyle/>
          <a:p>
            <a:r>
              <a:rPr lang="en-US" sz="3600" dirty="0">
                <a:latin typeface="helvetica" panose="020B0604020202020204" pitchFamily="34" charset="0"/>
                <a:cs typeface="helvetica" panose="020B0604020202020204" pitchFamily="34" charset="0"/>
              </a:rPr>
              <a:t>Density of States (WL)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19797" y="1274474"/>
                <a:ext cx="4724400" cy="4662734"/>
              </a:xfrm>
            </p:spPr>
            <p:txBody>
              <a:bodyPr>
                <a:normAutofit/>
              </a:bodyPr>
              <a:lstStyle/>
              <a:p>
                <a:pPr>
                  <a:lnSpc>
                    <a:spcPct val="110000"/>
                  </a:lnSpc>
                  <a:spcBef>
                    <a:spcPts val="0"/>
                  </a:spcBef>
                </a:pPr>
                <a:r>
                  <a:rPr lang="en-US" sz="2400" dirty="0" smtClean="0">
                    <a:latin typeface="helvetica" panose="020B0604020202020204" pitchFamily="34" charset="0"/>
                    <a:cs typeface="helvetica" panose="020B0604020202020204" pitchFamily="34" charset="0"/>
                  </a:rPr>
                  <a:t>Planar: HN3, HN5 </a:t>
                </a:r>
              </a:p>
              <a:p>
                <a:pPr marL="0" indent="0">
                  <a:lnSpc>
                    <a:spcPct val="110000"/>
                  </a:lnSpc>
                  <a:spcBef>
                    <a:spcPts val="0"/>
                  </a:spcBef>
                  <a:spcAft>
                    <a:spcPts val="2400"/>
                  </a:spcAft>
                  <a:buNone/>
                </a:pPr>
                <a:r>
                  <a:rPr lang="en-US" sz="2400" dirty="0">
                    <a:solidFill>
                      <a:schemeClr val="bg1">
                        <a:lumMod val="50000"/>
                      </a:schemeClr>
                    </a:solidFill>
                    <a:latin typeface="helvetica" panose="020B0604020202020204" pitchFamily="34" charset="0"/>
                    <a:cs typeface="helvetica" panose="020B0604020202020204" pitchFamily="34" charset="0"/>
                  </a:rPr>
                  <a:t>     Degenerate ground states</a:t>
                </a:r>
              </a:p>
              <a:p>
                <a:pPr>
                  <a:lnSpc>
                    <a:spcPct val="110000"/>
                  </a:lnSpc>
                  <a:spcBef>
                    <a:spcPts val="0"/>
                  </a:spcBef>
                </a:pPr>
                <a:r>
                  <a:rPr lang="en-US" sz="2400" dirty="0">
                    <a:latin typeface="helvetica" panose="020B0604020202020204" pitchFamily="34" charset="0"/>
                    <a:cs typeface="helvetica" panose="020B0604020202020204" pitchFamily="34" charset="0"/>
                  </a:rPr>
                  <a:t>Non-planar: HNNP, HN6</a:t>
                </a:r>
              </a:p>
              <a:p>
                <a:pPr marL="0" indent="0">
                  <a:lnSpc>
                    <a:spcPct val="110000"/>
                  </a:lnSpc>
                  <a:spcBef>
                    <a:spcPts val="0"/>
                  </a:spcBef>
                  <a:spcAft>
                    <a:spcPts val="3000"/>
                  </a:spcAft>
                  <a:buNone/>
                </a:pPr>
                <a:r>
                  <a:rPr lang="en-US" sz="2400" dirty="0">
                    <a:solidFill>
                      <a:schemeClr val="bg1">
                        <a:lumMod val="50000"/>
                      </a:schemeClr>
                    </a:solidFill>
                    <a:latin typeface="helvetica" panose="020B0604020202020204" pitchFamily="34" charset="0"/>
                    <a:cs typeface="helvetica" panose="020B0604020202020204" pitchFamily="34" charset="0"/>
                  </a:rPr>
                  <a:t>     Unique ground states</a:t>
                </a:r>
              </a:p>
              <a:p>
                <a:pPr>
                  <a:lnSpc>
                    <a:spcPct val="110000"/>
                  </a:lnSpc>
                  <a:spcAft>
                    <a:spcPts val="1800"/>
                  </a:spcAft>
                </a:pPr>
                <a:r>
                  <a:rPr lang="en-US" sz="2400" dirty="0" smtClean="0">
                    <a:latin typeface="helvetica" panose="020B0604020202020204" pitchFamily="34" charset="0"/>
                    <a:cs typeface="helvetica" panose="020B0604020202020204" pitchFamily="34" charset="0"/>
                  </a:rPr>
                  <a:t>Confirmed by </a:t>
                </a:r>
                <a:r>
                  <a:rPr lang="en-US" sz="2400" dirty="0">
                    <a:latin typeface="helvetica" panose="020B0604020202020204" pitchFamily="34" charset="0"/>
                    <a:cs typeface="helvetica" panose="020B0604020202020204" pitchFamily="34" charset="0"/>
                  </a:rPr>
                  <a:t>e</a:t>
                </a:r>
                <a:r>
                  <a:rPr lang="en-US" sz="2400" dirty="0" smtClean="0">
                    <a:latin typeface="helvetica" panose="020B0604020202020204" pitchFamily="34" charset="0"/>
                    <a:cs typeface="helvetica" panose="020B0604020202020204" pitchFamily="34" charset="0"/>
                  </a:rPr>
                  <a:t>ntropy (RG)</a:t>
                </a:r>
                <a:endParaRPr lang="en-US" sz="2400" b="1" dirty="0">
                  <a:latin typeface="helvetica" panose="020B0604020202020204" pitchFamily="34" charset="0"/>
                  <a:cs typeface="helvetica" panose="020B0604020202020204" pitchFamily="34" charset="0"/>
                </a:endParaRPr>
              </a:p>
              <a:p>
                <a:pPr>
                  <a:lnSpc>
                    <a:spcPct val="110000"/>
                  </a:lnSpc>
                </a:pPr>
                <a:r>
                  <a:rPr lang="en-US" sz="2400" dirty="0">
                    <a:latin typeface="helvetica" panose="020B0604020202020204" pitchFamily="34" charset="0"/>
                    <a:cs typeface="helvetica" panose="020B0604020202020204" pitchFamily="34" charset="0"/>
                  </a:rPr>
                  <a:t>Wang-Landau fails </a:t>
                </a:r>
              </a:p>
              <a:p>
                <a:pPr lvl="1">
                  <a:lnSpc>
                    <a:spcPct val="110000"/>
                  </a:lnSpc>
                </a:pPr>
                <a14:m>
                  <m:oMath xmlns:m="http://schemas.openxmlformats.org/officeDocument/2006/math">
                    <m:r>
                      <a:rPr lang="en-US" sz="2000" i="1" dirty="0" smtClean="0">
                        <a:solidFill>
                          <a:schemeClr val="bg1">
                            <a:lumMod val="50000"/>
                          </a:schemeClr>
                        </a:solidFill>
                        <a:latin typeface="Cambria Math" panose="02040503050406030204" pitchFamily="18" charset="0"/>
                      </a:rPr>
                      <m:t>𝑁</m:t>
                    </m:r>
                    <m:r>
                      <a:rPr lang="en-US" sz="2000" i="1" dirty="0" smtClean="0">
                        <a:solidFill>
                          <a:schemeClr val="bg1">
                            <a:lumMod val="50000"/>
                          </a:schemeClr>
                        </a:solidFill>
                        <a:latin typeface="Cambria Math" panose="02040503050406030204" pitchFamily="18" charset="0"/>
                      </a:rPr>
                      <m:t>&gt;512</m:t>
                    </m:r>
                  </m:oMath>
                </a14:m>
                <a:endParaRPr lang="en-US" sz="2000" dirty="0">
                  <a:solidFill>
                    <a:schemeClr val="bg1">
                      <a:lumMod val="50000"/>
                    </a:schemeClr>
                  </a:solidFill>
                  <a:latin typeface="helvetica" panose="020B0604020202020204" pitchFamily="34" charset="0"/>
                  <a:cs typeface="helvetica"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19797" y="1274474"/>
                <a:ext cx="4724400" cy="4662734"/>
              </a:xfrm>
              <a:blipFill rotWithShape="1">
                <a:blip r:embed="rId2"/>
                <a:stretch>
                  <a:fillRect l="-1677" t="-78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51406" y="965982"/>
            <a:ext cx="6400028" cy="4971226"/>
          </a:xfrm>
          <a:prstGeom prst="rect">
            <a:avLst/>
          </a:prstGeom>
        </p:spPr>
      </p:pic>
    </p:spTree>
    <p:extLst>
      <p:ext uri="{BB962C8B-B14F-4D97-AF65-F5344CB8AC3E}">
        <p14:creationId xmlns:p14="http://schemas.microsoft.com/office/powerpoint/2010/main" val="3186198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495" y="102305"/>
            <a:ext cx="8229600" cy="990600"/>
          </a:xfrm>
        </p:spPr>
        <p:txBody>
          <a:bodyPr>
            <a:normAutofit/>
          </a:bodyPr>
          <a:lstStyle/>
          <a:p>
            <a:r>
              <a:rPr lang="en-US" sz="3600" dirty="0">
                <a:latin typeface="helvetica" panose="020B0604020202020204" pitchFamily="34" charset="0"/>
                <a:cs typeface="helvetica" panose="020B0604020202020204" pitchFamily="34" charset="0"/>
              </a:rPr>
              <a:t>Glassy relaxation (SA)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426" y="1352266"/>
                <a:ext cx="4953463" cy="4676631"/>
              </a:xfrm>
            </p:spPr>
            <p:txBody>
              <a:bodyPr>
                <a:normAutofit/>
              </a:bodyPr>
              <a:lstStyle/>
              <a:p>
                <a14:m>
                  <m:oMath xmlns:m="http://schemas.openxmlformats.org/officeDocument/2006/math">
                    <m:r>
                      <a:rPr lang="en-US" sz="2400" i="1" dirty="0" smtClean="0">
                        <a:latin typeface="Cambria Math" panose="02040503050406030204" pitchFamily="18" charset="0"/>
                      </a:rPr>
                      <m:t>𝑥</m:t>
                    </m:r>
                  </m:oMath>
                </a14:m>
                <a:r>
                  <a:rPr lang="en-US" sz="2400" dirty="0"/>
                  <a:t> axis: </a:t>
                </a:r>
                <a14:m>
                  <m:oMath xmlns:m="http://schemas.openxmlformats.org/officeDocument/2006/math">
                    <m:r>
                      <a:rPr lang="en-US" sz="2400" i="1">
                        <a:latin typeface="Cambria Math" panose="02040503050406030204" pitchFamily="18" charset="0"/>
                      </a:rPr>
                      <m:t>𝑇</m:t>
                    </m:r>
                  </m:oMath>
                </a14:m>
                <a:endParaRPr lang="en-US" sz="2400" dirty="0"/>
              </a:p>
              <a:p>
                <a:pPr>
                  <a:spcAft>
                    <a:spcPts val="4200"/>
                  </a:spcAft>
                </a:pPr>
                <a14:m>
                  <m:oMath xmlns:m="http://schemas.openxmlformats.org/officeDocument/2006/math">
                    <m:r>
                      <a:rPr lang="en-US" sz="2400" i="1">
                        <a:latin typeface="Cambria Math" panose="02040503050406030204" pitchFamily="18" charset="0"/>
                      </a:rPr>
                      <m:t>𝑦</m:t>
                    </m:r>
                  </m:oMath>
                </a14:m>
                <a:r>
                  <a:rPr lang="en-US" sz="2400" dirty="0"/>
                  <a:t> axis: </a:t>
                </a:r>
                <a14:m>
                  <m:oMath xmlns:m="http://schemas.openxmlformats.org/officeDocument/2006/math">
                    <m:sSub>
                      <m:sSubPr>
                        <m:ctrlPr>
                          <a:rPr lang="en-US" sz="2400" b="0" i="1" smtClean="0">
                            <a:latin typeface="Cambria Math"/>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𝑇</m:t>
                        </m:r>
                      </m:sub>
                    </m:sSub>
                    <m:r>
                      <a:rPr lang="en-US" sz="2400" i="1">
                        <a:latin typeface="Cambria Math" panose="02040503050406030204" pitchFamily="18" charset="0"/>
                      </a:rPr>
                      <m:t>−</m:t>
                    </m:r>
                    <m:r>
                      <a:rPr lang="en-US" sz="2400" b="0" i="1" smtClean="0">
                        <a:latin typeface="Cambria Math" panose="02040503050406030204" pitchFamily="18" charset="0"/>
                      </a:rPr>
                      <m:t>𝐺𝑆</m:t>
                    </m:r>
                  </m:oMath>
                </a14:m>
                <a:endParaRPr lang="en-US" sz="2400" dirty="0"/>
              </a:p>
              <a:p>
                <a:r>
                  <a:rPr lang="en-US" sz="2400" dirty="0" smtClean="0"/>
                  <a:t>Extremely </a:t>
                </a:r>
                <a:r>
                  <a:rPr lang="en-US" sz="2400" dirty="0"/>
                  <a:t>slow relaxation at low </a:t>
                </a:r>
                <a14:m>
                  <m:oMath xmlns:m="http://schemas.openxmlformats.org/officeDocument/2006/math">
                    <m:r>
                      <a:rPr lang="en-US" sz="2400" i="1" dirty="0">
                        <a:latin typeface="Cambria Math" panose="02040503050406030204" pitchFamily="18" charset="0"/>
                      </a:rPr>
                      <m:t>𝑇</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426" y="1352266"/>
                <a:ext cx="4953463" cy="4676631"/>
              </a:xfrm>
              <a:blipFill rotWithShape="0">
                <a:blip r:embed="rId2"/>
                <a:stretch>
                  <a:fillRect l="-1599" t="-1825"/>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124745" y="1012873"/>
            <a:ext cx="6750768" cy="5275385"/>
          </a:xfrm>
          <a:prstGeom prst="rect">
            <a:avLst/>
          </a:prstGeom>
        </p:spPr>
      </p:pic>
    </p:spTree>
    <p:extLst>
      <p:ext uri="{BB962C8B-B14F-4D97-AF65-F5344CB8AC3E}">
        <p14:creationId xmlns:p14="http://schemas.microsoft.com/office/powerpoint/2010/main" val="5303325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74" y="38103"/>
            <a:ext cx="8229600" cy="990600"/>
          </a:xfrm>
        </p:spPr>
        <p:txBody>
          <a:bodyPr>
            <a:normAutofit/>
          </a:bodyPr>
          <a:lstStyle/>
          <a:p>
            <a:r>
              <a:rPr lang="en-US" sz="3600" dirty="0">
                <a:latin typeface="helvetica" panose="020B0604020202020204" pitchFamily="34" charset="0"/>
                <a:cs typeface="helvetica" panose="020B0604020202020204" pitchFamily="34" charset="0"/>
              </a:rPr>
              <a:t>Power-law relaxation (SA)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33046" y="2104943"/>
                <a:ext cx="4821877" cy="3254847"/>
              </a:xfrm>
            </p:spPr>
            <p:txBody>
              <a:bodyPr>
                <a:normAutofit/>
              </a:bodyPr>
              <a:lstStyle/>
              <a:p>
                <a:pPr>
                  <a:spcAft>
                    <a:spcPts val="3000"/>
                  </a:spcAft>
                </a:pPr>
                <a:r>
                  <a:rPr lang="en-US" dirty="0"/>
                  <a:t>Power-law relaxation</a:t>
                </a:r>
              </a:p>
              <a:p>
                <a:r>
                  <a:rPr lang="en-US" dirty="0"/>
                  <a:t>HN3, HNNP, HN6:</a:t>
                </a:r>
              </a:p>
              <a:p>
                <a:pPr lvl="1">
                  <a:spcAft>
                    <a:spcPts val="2400"/>
                  </a:spcAft>
                </a:pPr>
                <a:r>
                  <a:rPr lang="en-US" dirty="0"/>
                  <a:t>Slope =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0.27</m:t>
                    </m:r>
                  </m:oMath>
                </a14:m>
                <a:endParaRPr lang="en-US" dirty="0"/>
              </a:p>
              <a:p>
                <a:pPr>
                  <a:spcAft>
                    <a:spcPts val="1800"/>
                  </a:spcAft>
                </a:pPr>
                <a:r>
                  <a:rPr lang="en-US" dirty="0"/>
                  <a:t>HN5 may equilibrate </a:t>
                </a:r>
                <a:r>
                  <a:rPr lang="en-US" dirty="0" smtClean="0"/>
                  <a:t>gradually</a:t>
                </a:r>
              </a:p>
              <a:p>
                <a:pPr lvl="1">
                  <a:spcAft>
                    <a:spcPts val="1800"/>
                  </a:spcAft>
                </a:pPr>
                <a:r>
                  <a:rPr lang="en-US" dirty="0" smtClean="0"/>
                  <a:t>Similar to that in jamming</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33046" y="2104943"/>
                <a:ext cx="4821877" cy="3254847"/>
              </a:xfrm>
              <a:blipFill rotWithShape="1">
                <a:blip r:embed="rId3"/>
                <a:stretch>
                  <a:fillRect l="-2276" t="-2996" r="-1264" b="-2434"/>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5394" t="7365" r="7277" b="5455"/>
          <a:stretch/>
        </p:blipFill>
        <p:spPr>
          <a:xfrm>
            <a:off x="5791201" y="1259809"/>
            <a:ext cx="4697009" cy="468901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rot="16200000">
                <a:off x="5115952" y="3442732"/>
                <a:ext cx="1001107"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a:rPr>
                          </m:ctrlPr>
                        </m:sSubPr>
                        <m:e>
                          <m:r>
                            <a:rPr lang="en-US" sz="2100" b="0" i="1" smtClean="0">
                              <a:latin typeface="Cambria Math" panose="02040503050406030204" pitchFamily="18" charset="0"/>
                            </a:rPr>
                            <m:t>𝐸</m:t>
                          </m:r>
                        </m:e>
                        <m:sub>
                          <m:r>
                            <a:rPr lang="en-US" sz="2100" b="0" i="1" smtClean="0">
                              <a:latin typeface="Cambria Math" panose="02040503050406030204" pitchFamily="18" charset="0"/>
                            </a:rPr>
                            <m:t>𝑇</m:t>
                          </m:r>
                        </m:sub>
                      </m:sSub>
                      <m:r>
                        <a:rPr lang="en-US" sz="2100" i="1">
                          <a:latin typeface="Cambria Math" panose="02040503050406030204" pitchFamily="18" charset="0"/>
                        </a:rPr>
                        <m:t>−</m:t>
                      </m:r>
                      <m:r>
                        <a:rPr lang="en-US" sz="2100" b="0" i="1" smtClean="0">
                          <a:latin typeface="Cambria Math" panose="02040503050406030204" pitchFamily="18" charset="0"/>
                        </a:rPr>
                        <m:t>𝐺𝑆</m:t>
                      </m:r>
                    </m:oMath>
                  </m:oMathPara>
                </a14:m>
                <a:endParaRPr lang="en-US" sz="2100" dirty="0"/>
              </a:p>
            </p:txBody>
          </p:sp>
        </mc:Choice>
        <mc:Fallback xmlns="">
          <p:sp>
            <p:nvSpPr>
              <p:cNvPr id="5" name="TextBox 4"/>
              <p:cNvSpPr txBox="1">
                <a:spLocks noRot="1" noChangeAspect="1" noMove="1" noResize="1" noEditPoints="1" noAdjustHandles="1" noChangeArrowheads="1" noChangeShapeType="1" noTextEdit="1"/>
              </p:cNvSpPr>
              <p:nvPr/>
            </p:nvSpPr>
            <p:spPr>
              <a:xfrm rot="16200000">
                <a:off x="5115952" y="3442732"/>
                <a:ext cx="1001107" cy="323165"/>
              </a:xfrm>
              <a:prstGeom prst="rect">
                <a:avLst/>
              </a:prstGeom>
              <a:blipFill rotWithShape="0">
                <a:blip r:embed="rId5"/>
                <a:stretch>
                  <a:fillRect t="-5488" r="-13208"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48402" y="5948820"/>
                <a:ext cx="382605"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𝑑𝑇</m:t>
                      </m:r>
                    </m:oMath>
                  </m:oMathPara>
                </a14:m>
                <a:endParaRPr lang="en-US" sz="2100" dirty="0"/>
              </a:p>
            </p:txBody>
          </p:sp>
        </mc:Choice>
        <mc:Fallback xmlns="">
          <p:sp>
            <p:nvSpPr>
              <p:cNvPr id="6" name="TextBox 5"/>
              <p:cNvSpPr txBox="1">
                <a:spLocks noRot="1" noChangeAspect="1" noMove="1" noResize="1" noEditPoints="1" noAdjustHandles="1" noChangeArrowheads="1" noChangeShapeType="1" noTextEdit="1"/>
              </p:cNvSpPr>
              <p:nvPr/>
            </p:nvSpPr>
            <p:spPr>
              <a:xfrm>
                <a:off x="6424401" y="5948819"/>
                <a:ext cx="382605" cy="323165"/>
              </a:xfrm>
              <a:prstGeom prst="rect">
                <a:avLst/>
              </a:prstGeom>
              <a:blipFill rotWithShape="0">
                <a:blip r:embed="rId6"/>
                <a:stretch>
                  <a:fillRect l="-17460" r="-15873" b="-7547"/>
                </a:stretch>
              </a:blipFill>
            </p:spPr>
            <p:txBody>
              <a:bodyPr/>
              <a:lstStyle/>
              <a:p>
                <a:r>
                  <a:rPr lang="en-US">
                    <a:noFill/>
                  </a:rPr>
                  <a:t> </a:t>
                </a:r>
              </a:p>
            </p:txBody>
          </p:sp>
        </mc:Fallback>
      </mc:AlternateContent>
    </p:spTree>
    <p:extLst>
      <p:ext uri="{BB962C8B-B14F-4D97-AF65-F5344CB8AC3E}">
        <p14:creationId xmlns:p14="http://schemas.microsoft.com/office/powerpoint/2010/main" val="244714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65" y="222627"/>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9964" y="1396998"/>
                <a:ext cx="7003174" cy="5105400"/>
              </a:xfrm>
            </p:spPr>
            <p:txBody>
              <a:bodyPr>
                <a:normAutofit/>
              </a:bodyPr>
              <a:lstStyle/>
              <a:p>
                <a:pPr>
                  <a:spcAft>
                    <a:spcPts val="3600"/>
                  </a:spcAft>
                </a:pPr>
                <a:r>
                  <a:rPr lang="en-US" dirty="0"/>
                  <a:t>Renormalized interaction strength </a:t>
                </a:r>
                <a14:m>
                  <m:oMath xmlns:m="http://schemas.openxmlformats.org/officeDocument/2006/math">
                    <m:r>
                      <a:rPr lang="en-US" i="1" dirty="0">
                        <a:latin typeface="Cambria Math" panose="02040503050406030204" pitchFamily="18" charset="0"/>
                      </a:rPr>
                      <m:t>𝐽</m:t>
                    </m:r>
                  </m:oMath>
                </a14:m>
                <a:r>
                  <a:rPr lang="en-US" dirty="0"/>
                  <a:t> </a:t>
                </a:r>
              </a:p>
              <a:p>
                <a:pPr lvl="1">
                  <a:spcBef>
                    <a:spcPts val="3600"/>
                  </a:spcBef>
                  <a:spcAft>
                    <a:spcPts val="3000"/>
                  </a:spcAft>
                  <a:buFont typeface="Wingdings" panose="05000000000000000000" pitchFamily="2" charset="2"/>
                  <a:buChar char="§"/>
                </a:pPr>
                <a:r>
                  <a:rPr lang="en-US" sz="2800" u="sng" dirty="0">
                    <a:effectLst>
                      <a:outerShdw blurRad="38100" dist="38100" dir="2700000" algn="tl">
                        <a:srgbClr val="000000">
                          <a:alpha val="43137"/>
                        </a:srgbClr>
                      </a:outerShdw>
                    </a:effectLst>
                  </a:rPr>
                  <a:t>Recursive equations</a:t>
                </a:r>
                <a:r>
                  <a:rPr lang="en-US" sz="2800" dirty="0"/>
                  <a:t> </a:t>
                </a:r>
              </a:p>
              <a:p>
                <a:pPr>
                  <a:spcBef>
                    <a:spcPts val="3600"/>
                  </a:spcBef>
                </a:pPr>
                <a:r>
                  <a:rPr lang="en-US" dirty="0"/>
                  <a:t>Planar: HN3, HN5</a:t>
                </a:r>
              </a:p>
              <a:p>
                <a:pPr lvl="1"/>
                <a:r>
                  <a:rPr lang="en-US" dirty="0"/>
                  <a:t>stable fixed-point solution</a:t>
                </a:r>
              </a:p>
              <a:p>
                <a:pPr lvl="1">
                  <a:spcAft>
                    <a:spcPts val="2400"/>
                  </a:spcAft>
                </a:pPr>
                <a:r>
                  <a:rPr lang="en-US" dirty="0"/>
                  <a:t>no phase transition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9964" y="1396998"/>
                <a:ext cx="7003174" cy="5105400"/>
              </a:xfrm>
              <a:blipFill rotWithShape="0">
                <a:blip r:embed="rId2"/>
                <a:stretch>
                  <a:fillRect l="-1567" t="-1909"/>
                </a:stretch>
              </a:blipFill>
            </p:spPr>
            <p:txBody>
              <a:bodyPr/>
              <a:lstStyle/>
              <a:p>
                <a:r>
                  <a:rPr lang="en-US">
                    <a:noFill/>
                  </a:rPr>
                  <a:t> </a:t>
                </a:r>
              </a:p>
            </p:txBody>
          </p:sp>
        </mc:Fallback>
      </mc:AlternateContent>
      <p:sp>
        <p:nvSpPr>
          <p:cNvPr id="8" name="TextBox 7"/>
          <p:cNvSpPr txBox="1"/>
          <p:nvPr/>
        </p:nvSpPr>
        <p:spPr>
          <a:xfrm>
            <a:off x="1704690" y="6133066"/>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sp>
        <p:nvSpPr>
          <p:cNvPr id="9" name="TextBox 8"/>
          <p:cNvSpPr txBox="1"/>
          <p:nvPr/>
        </p:nvSpPr>
        <p:spPr>
          <a:xfrm>
            <a:off x="6090140" y="2271538"/>
            <a:ext cx="2647074"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Numerical solution</a:t>
            </a:r>
          </a:p>
        </p:txBody>
      </p:sp>
      <p:sp>
        <p:nvSpPr>
          <p:cNvPr id="10" name="TextBox 9"/>
          <p:cNvSpPr txBox="1"/>
          <p:nvPr/>
        </p:nvSpPr>
        <p:spPr>
          <a:xfrm>
            <a:off x="6090140" y="3134919"/>
            <a:ext cx="265977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t>Analytical solution</a:t>
            </a:r>
          </a:p>
        </p:txBody>
      </p:sp>
      <p:sp>
        <p:nvSpPr>
          <p:cNvPr id="12" name="Right Arrow 11"/>
          <p:cNvSpPr/>
          <p:nvPr/>
        </p:nvSpPr>
        <p:spPr>
          <a:xfrm rot="1027020">
            <a:off x="5139794" y="3150333"/>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20404820">
            <a:off x="5154258" y="2567136"/>
            <a:ext cx="769578" cy="2167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89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b="1" dirty="0" smtClean="0">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Antiferromagnetic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a:solidFill>
                  <a:schemeClr val="bg1">
                    <a:lumMod val="65000"/>
                  </a:schemeClr>
                </a:solidFill>
                <a:latin typeface="helvetica" panose="020B0604020202020204" pitchFamily="34" charset="0"/>
                <a:cs typeface="helvetica" panose="020B0604020202020204" pitchFamily="34" charset="0"/>
              </a:rPr>
              <a:t> </a:t>
            </a:r>
            <a:r>
              <a:rPr lang="en-US" dirty="0" smtClean="0">
                <a:solidFill>
                  <a:schemeClr val="bg1">
                    <a:lumMod val="65000"/>
                  </a:schemeClr>
                </a:solidFill>
                <a:latin typeface="helvetica" panose="020B0604020202020204" pitchFamily="34" charset="0"/>
                <a:cs typeface="helvetica" panose="020B0604020202020204" pitchFamily="34" charset="0"/>
              </a:rPr>
              <a:t>model in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Aging in Random Field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smtClean="0">
                <a:solidFill>
                  <a:schemeClr val="bg1">
                    <a:lumMod val="65000"/>
                  </a:schemeClr>
                </a:solidFill>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246326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8638" t="5924" r="50000" b="4671"/>
          <a:stretch/>
        </p:blipFill>
        <p:spPr>
          <a:xfrm>
            <a:off x="1974354" y="2216449"/>
            <a:ext cx="4244337" cy="3822697"/>
          </a:xfrm>
          <a:prstGeom prst="rect">
            <a:avLst/>
          </a:prstGeom>
        </p:spPr>
      </p:pic>
      <p:sp>
        <p:nvSpPr>
          <p:cNvPr id="2" name="Title 1"/>
          <p:cNvSpPr>
            <a:spLocks noGrp="1"/>
          </p:cNvSpPr>
          <p:nvPr>
            <p:ph type="title"/>
          </p:nvPr>
        </p:nvSpPr>
        <p:spPr>
          <a:xfrm>
            <a:off x="494868" y="128933"/>
            <a:ext cx="8229600" cy="685802"/>
          </a:xfrm>
        </p:spPr>
        <p:txBody>
          <a:bodyPr>
            <a:normAutofit/>
          </a:bodyPr>
          <a:lstStyle/>
          <a:p>
            <a:r>
              <a:rPr lang="en-US" sz="3600" dirty="0">
                <a:latin typeface="helvetica" panose="020B0604020202020204" pitchFamily="34" charset="0"/>
                <a:cs typeface="helvetica" panose="020B0604020202020204" pitchFamily="34" charset="0"/>
              </a:rPr>
              <a:t>Spin glass transition (RG)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78366" y="894217"/>
                <a:ext cx="5410200" cy="992640"/>
              </a:xfrm>
            </p:spPr>
            <p:txBody>
              <a:bodyPr>
                <a:normAutofit/>
              </a:bodyPr>
              <a:lstStyle/>
              <a:p>
                <a:pPr>
                  <a:lnSpc>
                    <a:spcPct val="110000"/>
                  </a:lnSpc>
                  <a:spcBef>
                    <a:spcPts val="3600"/>
                  </a:spcBef>
                </a:pPr>
                <a:r>
                  <a:rPr lang="en-US" sz="2400" dirty="0" smtClean="0">
                    <a:latin typeface="helvetica" panose="020B0604020202020204" pitchFamily="34" charset="0"/>
                    <a:cs typeface="helvetica" panose="020B0604020202020204" pitchFamily="34" charset="0"/>
                  </a:rPr>
                  <a:t>Non-Planar: HNNP, HN6</a:t>
                </a:r>
                <a:endParaRPr lang="en-US" sz="2400" dirty="0">
                  <a:latin typeface="helvetica" panose="020B0604020202020204" pitchFamily="34" charset="0"/>
                  <a:cs typeface="helvetica" panose="020B0604020202020204" pitchFamily="34" charset="0"/>
                </a:endParaRPr>
              </a:p>
              <a:p>
                <a:pPr lvl="1">
                  <a:lnSpc>
                    <a:spcPct val="110000"/>
                  </a:lnSpc>
                  <a:spcAft>
                    <a:spcPts val="2400"/>
                  </a:spcAft>
                </a:pPr>
                <a:r>
                  <a:rPr lang="en-US" sz="2000" dirty="0" smtClean="0">
                    <a:latin typeface="helvetica" panose="020B0604020202020204" pitchFamily="34" charset="0"/>
                    <a:cs typeface="helvetica" panose="020B0604020202020204" pitchFamily="34" charset="0"/>
                  </a:rPr>
                  <a:t>spin </a:t>
                </a:r>
                <a:r>
                  <a:rPr lang="en-US" sz="2000" dirty="0">
                    <a:latin typeface="helvetica" panose="020B0604020202020204" pitchFamily="34" charset="0"/>
                    <a:cs typeface="helvetica" panose="020B0604020202020204" pitchFamily="34" charset="0"/>
                  </a:rPr>
                  <a:t>glass </a:t>
                </a:r>
                <a:r>
                  <a:rPr lang="en-US" sz="2000" dirty="0" smtClean="0">
                    <a:latin typeface="helvetica" panose="020B0604020202020204" pitchFamily="34" charset="0"/>
                    <a:cs typeface="helvetica" panose="020B0604020202020204" pitchFamily="34" charset="0"/>
                  </a:rPr>
                  <a:t>transition at low </a:t>
                </a:r>
                <a14:m>
                  <m:oMath xmlns:m="http://schemas.openxmlformats.org/officeDocument/2006/math">
                    <m:r>
                      <a:rPr lang="en-US" sz="2000" b="0" i="1" smtClean="0">
                        <a:latin typeface="Cambria Math" panose="02040503050406030204" pitchFamily="18" charset="0"/>
                        <a:cs typeface="helvetica" panose="020B0604020202020204" pitchFamily="34" charset="0"/>
                      </a:rPr>
                      <m:t>𝑇</m:t>
                    </m:r>
                  </m:oMath>
                </a14:m>
                <a:endParaRPr lang="en-US" sz="2000" dirty="0">
                  <a:latin typeface="helvetica" panose="020B0604020202020204" pitchFamily="34" charset="0"/>
                  <a:cs typeface="helvetica"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78366" y="894217"/>
                <a:ext cx="5410200" cy="992640"/>
              </a:xfrm>
              <a:blipFill rotWithShape="1">
                <a:blip r:embed="rId3"/>
                <a:stretch>
                  <a:fillRect l="-1464" t="-3681"/>
                </a:stretch>
              </a:blipFill>
            </p:spPr>
            <p:txBody>
              <a:bodyPr/>
              <a:lstStyle/>
              <a:p>
                <a:r>
                  <a:rPr lang="en-US">
                    <a:noFill/>
                  </a:rPr>
                  <a:t> </a:t>
                </a:r>
              </a:p>
            </p:txBody>
          </p:sp>
        </mc:Fallback>
      </mc:AlternateContent>
      <p:sp>
        <p:nvSpPr>
          <p:cNvPr id="8" name="TextBox 7"/>
          <p:cNvSpPr txBox="1"/>
          <p:nvPr/>
        </p:nvSpPr>
        <p:spPr>
          <a:xfrm>
            <a:off x="231785" y="6467799"/>
            <a:ext cx="5081827" cy="369332"/>
          </a:xfrm>
          <a:prstGeom prst="rect">
            <a:avLst/>
          </a:prstGeom>
          <a:noFill/>
        </p:spPr>
        <p:txBody>
          <a:bodyPr wrap="square" rtlCol="0">
            <a:spAutoFit/>
          </a:bodyPr>
          <a:lstStyle/>
          <a:p>
            <a:r>
              <a:rPr lang="en-US" dirty="0">
                <a:solidFill>
                  <a:schemeClr val="tx1">
                    <a:lumMod val="75000"/>
                    <a:lumOff val="25000"/>
                  </a:schemeClr>
                </a:solidFill>
              </a:rPr>
              <a:t>McKay and Berker, </a:t>
            </a:r>
            <a:r>
              <a:rPr lang="en-US" i="1" dirty="0">
                <a:solidFill>
                  <a:schemeClr val="tx1">
                    <a:lumMod val="75000"/>
                    <a:lumOff val="25000"/>
                  </a:schemeClr>
                </a:solidFill>
              </a:rPr>
              <a:t>Phys. Rev. Lett.</a:t>
            </a:r>
            <a:r>
              <a:rPr lang="en-US" dirty="0">
                <a:solidFill>
                  <a:schemeClr val="tx1">
                    <a:lumMod val="75000"/>
                    <a:lumOff val="25000"/>
                  </a:schemeClr>
                </a:solidFill>
              </a:rPr>
              <a:t> </a:t>
            </a:r>
            <a:r>
              <a:rPr lang="en-US" b="1" dirty="0">
                <a:solidFill>
                  <a:schemeClr val="tx1">
                    <a:lumMod val="75000"/>
                    <a:lumOff val="25000"/>
                  </a:schemeClr>
                </a:solidFill>
              </a:rPr>
              <a:t>48</a:t>
            </a:r>
            <a:r>
              <a:rPr lang="en-US" dirty="0">
                <a:solidFill>
                  <a:schemeClr val="tx1">
                    <a:lumMod val="75000"/>
                    <a:lumOff val="25000"/>
                  </a:schemeClr>
                </a:solidFill>
              </a:rPr>
              <a:t>, 11 (1982)</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50000" t="7831" r="8333" b="5270"/>
          <a:stretch/>
        </p:blipFill>
        <p:spPr>
          <a:xfrm>
            <a:off x="6241856" y="2317547"/>
            <a:ext cx="4221172" cy="3668149"/>
          </a:xfrm>
          <a:prstGeom prst="rect">
            <a:avLst/>
          </a:prstGeom>
        </p:spPr>
      </p:pic>
      <mc:AlternateContent xmlns:mc="http://schemas.openxmlformats.org/markup-compatibility/2006">
        <mc:Choice xmlns:a14="http://schemas.microsoft.com/office/drawing/2010/main" Requires="a14">
          <p:sp>
            <p:nvSpPr>
              <p:cNvPr id="15" name="TextBox 14"/>
              <p:cNvSpPr txBox="1"/>
              <p:nvPr/>
            </p:nvSpPr>
            <p:spPr>
              <a:xfrm>
                <a:off x="1782378"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p:sp>
            <p:nvSpPr>
              <p:cNvPr id="15" name="TextBox 14"/>
              <p:cNvSpPr txBox="1">
                <a:spLocks noRot="1" noChangeAspect="1" noMove="1" noResize="1" noEditPoints="1" noAdjustHandles="1" noChangeArrowheads="1" noChangeShapeType="1" noTextEdit="1"/>
              </p:cNvSpPr>
              <p:nvPr/>
            </p:nvSpPr>
            <p:spPr>
              <a:xfrm>
                <a:off x="1782378" y="3893489"/>
                <a:ext cx="191976" cy="369332"/>
              </a:xfrm>
              <a:prstGeom prst="rect">
                <a:avLst/>
              </a:prstGeom>
              <a:blipFill rotWithShape="1">
                <a:blip r:embed="rId5"/>
                <a:stretch>
                  <a:fillRect l="-46875" r="-50000"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6101951" y="3893489"/>
                <a:ext cx="191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6101951" y="3893489"/>
                <a:ext cx="191976" cy="369332"/>
              </a:xfrm>
              <a:prstGeom prst="rect">
                <a:avLst/>
              </a:prstGeom>
              <a:blipFill rotWithShape="1">
                <a:blip r:embed="rId6"/>
                <a:stretch>
                  <a:fillRect l="-51613" r="-51613"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772699" y="1794327"/>
                <a:ext cx="2305050" cy="523220"/>
              </a:xfrm>
              <a:prstGeom prst="rect">
                <a:avLst/>
              </a:prstGeom>
              <a:noFill/>
            </p:spPr>
            <p:txBody>
              <a:bodyPr wrap="square" rtlCol="0">
                <a:spAutoFit/>
              </a:bodyPr>
              <a:lstStyle/>
              <a:p>
                <a:r>
                  <a:rPr lang="en-US" sz="2800" dirty="0" smtClean="0"/>
                  <a:t>HNNP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=0</m:t>
                    </m:r>
                  </m:oMath>
                </a14:m>
                <a:r>
                  <a:rPr lang="en-US" sz="2800" dirty="0" smtClean="0"/>
                  <a:t>)</a:t>
                </a:r>
                <a:endParaRPr lang="en-US" sz="2800" dirty="0"/>
              </a:p>
            </p:txBody>
          </p:sp>
        </mc:Choice>
        <mc:Fallback>
          <p:sp>
            <p:nvSpPr>
              <p:cNvPr id="4" name="TextBox 3"/>
              <p:cNvSpPr txBox="1">
                <a:spLocks noRot="1" noChangeAspect="1" noMove="1" noResize="1" noEditPoints="1" noAdjustHandles="1" noChangeArrowheads="1" noChangeShapeType="1" noTextEdit="1"/>
              </p:cNvSpPr>
              <p:nvPr/>
            </p:nvSpPr>
            <p:spPr>
              <a:xfrm>
                <a:off x="2772699" y="1794327"/>
                <a:ext cx="2305050" cy="523220"/>
              </a:xfrm>
              <a:prstGeom prst="rect">
                <a:avLst/>
              </a:prstGeom>
              <a:blipFill rotWithShape="1">
                <a:blip r:embed="rId7"/>
                <a:stretch>
                  <a:fillRect l="-5556" t="-10465" r="-1323" b="-325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7198864" y="1839348"/>
                <a:ext cx="2305050" cy="523220"/>
              </a:xfrm>
              <a:prstGeom prst="rect">
                <a:avLst/>
              </a:prstGeom>
              <a:noFill/>
            </p:spPr>
            <p:txBody>
              <a:bodyPr wrap="square" rtlCol="0">
                <a:spAutoFit/>
              </a:bodyPr>
              <a:lstStyle/>
              <a:p>
                <a:r>
                  <a:rPr lang="en-US" sz="2800" dirty="0" smtClean="0"/>
                  <a:t>HN6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=1</m:t>
                    </m:r>
                  </m:oMath>
                </a14:m>
                <a:r>
                  <a:rPr lang="en-US" sz="2800" dirty="0" smtClean="0"/>
                  <a:t>)</a:t>
                </a:r>
                <a:endParaRPr lang="en-US" sz="2800" dirty="0"/>
              </a:p>
            </p:txBody>
          </p:sp>
        </mc:Choice>
        <mc:Fallback>
          <p:sp>
            <p:nvSpPr>
              <p:cNvPr id="10" name="TextBox 9"/>
              <p:cNvSpPr txBox="1">
                <a:spLocks noRot="1" noChangeAspect="1" noMove="1" noResize="1" noEditPoints="1" noAdjustHandles="1" noChangeArrowheads="1" noChangeShapeType="1" noTextEdit="1"/>
              </p:cNvSpPr>
              <p:nvPr/>
            </p:nvSpPr>
            <p:spPr>
              <a:xfrm>
                <a:off x="7198864" y="1839348"/>
                <a:ext cx="2305050" cy="523220"/>
              </a:xfrm>
              <a:prstGeom prst="rect">
                <a:avLst/>
              </a:prstGeom>
              <a:blipFill rotWithShape="1">
                <a:blip r:embed="rId8"/>
                <a:stretch>
                  <a:fillRect l="-5556" t="-10465" b="-325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228538" y="5902239"/>
                <a:ext cx="1393371"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228538" y="5902239"/>
                <a:ext cx="1393371" cy="52322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7786385" y="5884831"/>
                <a:ext cx="1393371"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a:rPr>
                        <m:t>𝑇</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7786385" y="5884831"/>
                <a:ext cx="1393371" cy="523220"/>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7480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3350" y="1462088"/>
                <a:ext cx="4510729" cy="4351338"/>
              </a:xfrm>
            </p:spPr>
            <p:txBody>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a:t>
                </a:r>
                <a:r>
                  <a:rPr lang="en-US" dirty="0" smtClean="0">
                    <a:latin typeface="helvetica" panose="020B0604020202020204" pitchFamily="34" charset="0"/>
                    <a:cs typeface="helvetica" panose="020B0604020202020204" pitchFamily="34" charset="0"/>
                  </a:rPr>
                  <a:t>: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a:p>
                <a:pPr>
                  <a:lnSpc>
                    <a:spcPct val="110000"/>
                  </a:lnSpc>
                  <a:spcBef>
                    <a:spcPts val="2400"/>
                  </a:spcBef>
                  <a:spcAft>
                    <a:spcPts val="1200"/>
                  </a:spcAft>
                </a:pPr>
                <a:r>
                  <a:rPr lang="en-US" dirty="0" smtClean="0">
                    <a:latin typeface="helvetica" panose="020B0604020202020204" pitchFamily="34" charset="0"/>
                    <a:cs typeface="helvetica" panose="020B0604020202020204" pitchFamily="34" charset="0"/>
                  </a:rPr>
                  <a:t>Crossings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a14:m>
                <a:endParaRPr lang="en-US" dirty="0">
                  <a:latin typeface="helvetica" panose="020B0604020202020204" pitchFamily="34" charset="0"/>
                  <a:cs typeface="helvetica"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3350" y="1462088"/>
                <a:ext cx="4510729" cy="4351338"/>
              </a:xfrm>
              <a:blipFill rotWithShape="1">
                <a:blip r:embed="rId2"/>
                <a:stretch>
                  <a:fillRect l="-2432" t="-1120"/>
                </a:stretch>
              </a:blipFill>
            </p:spPr>
            <p:txBody>
              <a:bodyPr/>
              <a:lstStyle/>
              <a:p>
                <a:r>
                  <a:rPr lang="en-US">
                    <a:noFill/>
                  </a:rPr>
                  <a:t> </a:t>
                </a:r>
              </a:p>
            </p:txBody>
          </p:sp>
        </mc:Fallback>
      </mc:AlternateContent>
      <p:pic>
        <p:nvPicPr>
          <p:cNvPr id="1027" name="Picture 3" descr="C:\Users\xcheng7\Google Drive\Research\AntiHN\Maca\figures\freeE_lowT2highT_defens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3086" y="1157515"/>
            <a:ext cx="6400800" cy="4572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1242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7"/>
            <a:ext cx="10515600" cy="1325563"/>
          </a:xfrm>
        </p:spPr>
        <p:txBody>
          <a:bodyPr>
            <a:normAutofit/>
          </a:bodyPr>
          <a:lstStyle/>
          <a:p>
            <a:r>
              <a:rPr lang="en-US" sz="4000" dirty="0" smtClean="0">
                <a:latin typeface="helvetica" panose="020B0604020202020204" pitchFamily="34" charset="0"/>
                <a:cs typeface="helvetica" panose="020B0604020202020204" pitchFamily="34" charset="0"/>
              </a:rPr>
              <a:t>Free </a:t>
            </a:r>
            <a:r>
              <a:rPr lang="en-US" sz="4000" dirty="0">
                <a:latin typeface="helvetica" panose="020B0604020202020204" pitchFamily="34" charset="0"/>
                <a:cs typeface="helvetica" panose="020B0604020202020204" pitchFamily="34" charset="0"/>
              </a:rPr>
              <a:t>e</a:t>
            </a:r>
            <a:r>
              <a:rPr lang="en-US" sz="4000" dirty="0" smtClean="0">
                <a:latin typeface="helvetica" panose="020B0604020202020204" pitchFamily="34" charset="0"/>
                <a:cs typeface="helvetica" panose="020B0604020202020204" pitchFamily="34" charset="0"/>
              </a:rPr>
              <a:t>nergy chaos</a:t>
            </a:r>
            <a:endParaRPr lang="en-US" sz="4000" dirty="0">
              <a:latin typeface="helvetica" panose="020B0604020202020204" pitchFamily="34" charset="0"/>
              <a:cs typeface="helvetica"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3350" y="1462087"/>
                <a:ext cx="4510729" cy="4793569"/>
              </a:xfrm>
            </p:spPr>
            <p:txBody>
              <a:bodyPr>
                <a:normAutofit/>
              </a:bodyPr>
              <a:lstStyle/>
              <a:p>
                <a:pPr>
                  <a:lnSpc>
                    <a:spcPct val="110000"/>
                  </a:lnSpc>
                </a:pPr>
                <a:r>
                  <a:rPr lang="en-US" dirty="0" smtClean="0">
                    <a:latin typeface="helvetica" panose="020B0604020202020204" pitchFamily="34" charset="0"/>
                    <a:cs typeface="helvetica" panose="020B0604020202020204" pitchFamily="34" charset="0"/>
                  </a:rPr>
                  <a:t>Boundary conditions</a:t>
                </a:r>
              </a:p>
              <a:p>
                <a:pPr lvl="1">
                  <a:lnSpc>
                    <a:spcPct val="110000"/>
                  </a:lnSpc>
                </a:pPr>
                <a:r>
                  <a:rPr lang="en-US" dirty="0" smtClean="0">
                    <a:latin typeface="helvetica" panose="020B0604020202020204" pitchFamily="34" charset="0"/>
                    <a:cs typeface="helvetica" panose="020B0604020202020204" pitchFamily="34" charset="0"/>
                  </a:rPr>
                  <a:t>Parallel: up-up</a:t>
                </a: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endParaRPr lang="en-US" dirty="0" smtClean="0">
                  <a:latin typeface="helvetica" panose="020B0604020202020204" pitchFamily="34" charset="0"/>
                  <a:cs typeface="helvetica" panose="020B0604020202020204" pitchFamily="34" charset="0"/>
                </a:endParaRPr>
              </a:p>
              <a:p>
                <a:pPr lvl="1">
                  <a:lnSpc>
                    <a:spcPct val="110000"/>
                  </a:lnSpc>
                </a:pPr>
                <a:r>
                  <a:rPr lang="en-US" dirty="0" smtClean="0">
                    <a:latin typeface="helvetica" panose="020B0604020202020204" pitchFamily="34" charset="0"/>
                    <a:cs typeface="helvetica" panose="020B0604020202020204" pitchFamily="34" charset="0"/>
                  </a:rPr>
                  <a:t>Anti-parallel</a:t>
                </a:r>
                <a:r>
                  <a:rPr lang="en-US" dirty="0" smtClean="0">
                    <a:latin typeface="helvetica" panose="020B0604020202020204" pitchFamily="34" charset="0"/>
                    <a:cs typeface="helvetica" panose="020B0604020202020204" pitchFamily="34" charset="0"/>
                  </a:rPr>
                  <a:t>: up-down</a:t>
                </a:r>
              </a:p>
              <a:p>
                <a:pPr>
                  <a:lnSpc>
                    <a:spcPct val="110000"/>
                  </a:lnSpc>
                  <a:spcBef>
                    <a:spcPts val="2400"/>
                  </a:spcBef>
                  <a:spcAft>
                    <a:spcPts val="1200"/>
                  </a:spcAft>
                </a:pPr>
                <a:endParaRPr lang="en-US" dirty="0" smtClean="0">
                  <a:latin typeface="helvetica" panose="020B0604020202020204" pitchFamily="34" charset="0"/>
                  <a:cs typeface="helvetica" panose="020B0604020202020204" pitchFamily="34" charset="0"/>
                </a:endParaRPr>
              </a:p>
              <a:p>
                <a:pPr>
                  <a:lnSpc>
                    <a:spcPct val="110000"/>
                  </a:lnSpc>
                  <a:spcBef>
                    <a:spcPts val="2400"/>
                  </a:spcBef>
                </a:pPr>
                <a:r>
                  <a:rPr lang="en-US" dirty="0" smtClean="0">
                    <a:latin typeface="helvetica" panose="020B0604020202020204" pitchFamily="34" charset="0"/>
                    <a:cs typeface="helvetica" panose="020B0604020202020204" pitchFamily="34" charset="0"/>
                  </a:rPr>
                  <a:t>Crossings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a14:m>
                <a:endParaRPr lang="en-US" dirty="0" smtClean="0">
                  <a:latin typeface="helvetica" panose="020B0604020202020204" pitchFamily="34" charset="0"/>
                  <a:cs typeface="helvetica" panose="020B0604020202020204" pitchFamily="34" charset="0"/>
                </a:endParaRPr>
              </a:p>
              <a:p>
                <a:pPr lvl="1">
                  <a:lnSpc>
                    <a:spcPct val="110000"/>
                  </a:lnSpc>
                  <a:spcBef>
                    <a:spcPts val="600"/>
                  </a:spcBef>
                  <a:spcAft>
                    <a:spcPts val="1200"/>
                  </a:spcAft>
                </a:pPr>
                <a:r>
                  <a:rPr lang="en-US" dirty="0">
                    <a:latin typeface="helvetica" panose="020B0604020202020204" pitchFamily="34" charset="0"/>
                    <a:cs typeface="helvetica" panose="020B0604020202020204" pitchFamily="34" charset="0"/>
                  </a:rPr>
                  <a:t>Power-law </a:t>
                </a:r>
                <a:r>
                  <a:rPr lang="en-US" dirty="0" smtClean="0">
                    <a:latin typeface="helvetica" panose="020B0604020202020204" pitchFamily="34" charset="0"/>
                    <a:cs typeface="helvetica" panose="020B0604020202020204" pitchFamily="34" charset="0"/>
                  </a:rPr>
                  <a:t>scaling</a:t>
                </a:r>
                <a:endParaRPr lang="en-US" dirty="0">
                  <a:latin typeface="helvetica" panose="020B0604020202020204" pitchFamily="34" charset="0"/>
                  <a:cs typeface="helvetica"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3350" y="1462087"/>
                <a:ext cx="4510729" cy="4793569"/>
              </a:xfrm>
              <a:blipFill rotWithShape="1">
                <a:blip r:embed="rId2"/>
                <a:stretch>
                  <a:fillRect l="-2432" t="-1018"/>
                </a:stretch>
              </a:blipFill>
            </p:spPr>
            <p:txBody>
              <a:bodyPr/>
              <a:lstStyle/>
              <a:p>
                <a:r>
                  <a:rPr lang="en-US">
                    <a:noFill/>
                  </a:rPr>
                  <a:t> </a:t>
                </a:r>
              </a:p>
            </p:txBody>
          </p:sp>
        </mc:Fallback>
      </mc:AlternateContent>
      <p:cxnSp>
        <p:nvCxnSpPr>
          <p:cNvPr id="8" name="Straight Connector 7"/>
          <p:cNvCxnSpPr>
            <a:stCxn id="9" idx="6"/>
            <a:endCxn id="11" idx="2"/>
          </p:cNvCxnSpPr>
          <p:nvPr/>
        </p:nvCxnSpPr>
        <p:spPr>
          <a:xfrm>
            <a:off x="1207008"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89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361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93392"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4" idx="2"/>
          </p:cNvCxnSpPr>
          <p:nvPr/>
        </p:nvCxnSpPr>
        <p:spPr>
          <a:xfrm>
            <a:off x="2110522" y="2951457"/>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397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6906" y="2887449"/>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a:off x="1600200" y="2605895"/>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6" name="Straight Connector 15"/>
          <p:cNvCxnSpPr>
            <a:stCxn id="17" idx="6"/>
            <a:endCxn id="19" idx="2"/>
          </p:cNvCxnSpPr>
          <p:nvPr/>
        </p:nvCxnSpPr>
        <p:spPr>
          <a:xfrm>
            <a:off x="1207008"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789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61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3392"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2" idx="2"/>
          </p:cNvCxnSpPr>
          <p:nvPr/>
        </p:nvCxnSpPr>
        <p:spPr>
          <a:xfrm>
            <a:off x="2110522" y="4482715"/>
            <a:ext cx="7863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397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96906" y="4418707"/>
            <a:ext cx="128016" cy="128016"/>
          </a:xfrm>
          <a:prstGeom prst="ellipse">
            <a:avLst/>
          </a:prstGeom>
          <a:solidFill>
            <a:schemeClr val="bg1"/>
          </a:solid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1600200" y="4137153"/>
            <a:ext cx="914400" cy="659506"/>
          </a:xfrm>
          <a:prstGeom prst="arc">
            <a:avLst>
              <a:gd name="adj1" fmla="val 10965657"/>
              <a:gd name="adj2" fmla="val 21265667"/>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Arrow Connector 26"/>
          <p:cNvCxnSpPr/>
          <p:nvPr/>
        </p:nvCxnSpPr>
        <p:spPr>
          <a:xfrm flipV="1">
            <a:off x="1143000" y="4166181"/>
            <a:ext cx="0" cy="57895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64543" y="4193009"/>
            <a:ext cx="0" cy="611307"/>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143000" y="2634030"/>
            <a:ext cx="0" cy="57895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964543" y="2618393"/>
            <a:ext cx="0" cy="57895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4133048" y="525491"/>
            <a:ext cx="7316803" cy="6224532"/>
          </a:xfrm>
          <a:prstGeom prst="rect">
            <a:avLst/>
          </a:prstGeom>
        </p:spPr>
      </p:pic>
    </p:spTree>
    <p:extLst>
      <p:ext uri="{BB962C8B-B14F-4D97-AF65-F5344CB8AC3E}">
        <p14:creationId xmlns:p14="http://schemas.microsoft.com/office/powerpoint/2010/main" val="26184209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4625"/>
            <a:ext cx="10515600" cy="1325563"/>
          </a:xfrm>
        </p:spPr>
        <p:txBody>
          <a:bodyPr/>
          <a:lstStyle/>
          <a:p>
            <a:r>
              <a:rPr lang="en-US" dirty="0" smtClean="0">
                <a:latin typeface="helvetica" panose="020B0604020202020204" pitchFamily="34" charset="0"/>
                <a:cs typeface="helvetica" panose="020B0604020202020204" pitchFamily="34" charset="0"/>
              </a:rPr>
              <a:t>Phase Diagram</a:t>
            </a:r>
            <a:endParaRPr lang="en-US" dirty="0">
              <a:latin typeface="helvetica" panose="020B0604020202020204" pitchFamily="34" charset="0"/>
              <a:cs typeface="helvetica" panose="020B0604020202020204" pitchFamily="34" charset="0"/>
            </a:endParaRPr>
          </a:p>
        </p:txBody>
      </p:sp>
      <p:grpSp>
        <p:nvGrpSpPr>
          <p:cNvPr id="10" name="Group 9"/>
          <p:cNvGrpSpPr/>
          <p:nvPr/>
        </p:nvGrpSpPr>
        <p:grpSpPr>
          <a:xfrm>
            <a:off x="3672114" y="641463"/>
            <a:ext cx="7515450" cy="5868194"/>
            <a:chOff x="3672114" y="641463"/>
            <a:chExt cx="7515450" cy="5868194"/>
          </a:xfrm>
        </p:grpSpPr>
        <p:grpSp>
          <p:nvGrpSpPr>
            <p:cNvPr id="8" name="Group 7"/>
            <p:cNvGrpSpPr/>
            <p:nvPr/>
          </p:nvGrpSpPr>
          <p:grpSpPr>
            <a:xfrm>
              <a:off x="3672114" y="641463"/>
              <a:ext cx="7515450" cy="5868194"/>
              <a:chOff x="2133600" y="989806"/>
              <a:chExt cx="7515450" cy="5868194"/>
            </a:xfrm>
          </p:grpSpPr>
          <p:pic>
            <p:nvPicPr>
              <p:cNvPr id="4" name="Picture 3"/>
              <p:cNvPicPr>
                <a:picLocks noChangeAspect="1"/>
              </p:cNvPicPr>
              <p:nvPr/>
            </p:nvPicPr>
            <p:blipFill rotWithShape="1">
              <a:blip r:embed="rId2"/>
              <a:srcRect l="50646"/>
              <a:stretch/>
            </p:blipFill>
            <p:spPr>
              <a:xfrm>
                <a:off x="2762249" y="989806"/>
                <a:ext cx="6886801" cy="5868194"/>
              </a:xfrm>
              <a:prstGeom prst="rect">
                <a:avLst/>
              </a:prstGeom>
            </p:spPr>
          </p:pic>
          <p:sp>
            <p:nvSpPr>
              <p:cNvPr id="5" name="TextBox 4"/>
              <p:cNvSpPr txBox="1"/>
              <p:nvPr/>
            </p:nvSpPr>
            <p:spPr>
              <a:xfrm>
                <a:off x="5200650" y="2563267"/>
                <a:ext cx="3467100" cy="1077218"/>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Paramagnetic phase</a:t>
                </a:r>
                <a:endParaRPr lang="en-US" sz="3200" b="1" dirty="0">
                  <a:latin typeface="helvetica" panose="020B0604020202020204" pitchFamily="34" charset="0"/>
                  <a:cs typeface="helvetica" panose="020B0604020202020204" pitchFamily="34" charset="0"/>
                </a:endParaRPr>
              </a:p>
            </p:txBody>
          </p:sp>
          <p:sp>
            <p:nvSpPr>
              <p:cNvPr id="6" name="TextBox 5"/>
              <p:cNvSpPr txBox="1"/>
              <p:nvPr/>
            </p:nvSpPr>
            <p:spPr>
              <a:xfrm>
                <a:off x="2133600" y="4250105"/>
                <a:ext cx="3467100" cy="584775"/>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Ferromagnetic</a:t>
                </a:r>
                <a:endParaRPr lang="en-US" sz="3200" b="1" dirty="0">
                  <a:latin typeface="helvetica" panose="020B0604020202020204" pitchFamily="34" charset="0"/>
                  <a:cs typeface="helvetica" panose="020B0604020202020204" pitchFamily="34" charset="0"/>
                </a:endParaRPr>
              </a:p>
            </p:txBody>
          </p:sp>
          <p:sp>
            <p:nvSpPr>
              <p:cNvPr id="7" name="TextBox 6"/>
              <p:cNvSpPr txBox="1"/>
              <p:nvPr/>
            </p:nvSpPr>
            <p:spPr>
              <a:xfrm>
                <a:off x="6038850" y="5278805"/>
                <a:ext cx="3467100" cy="584775"/>
              </a:xfrm>
              <a:prstGeom prst="rect">
                <a:avLst/>
              </a:prstGeom>
              <a:noFill/>
            </p:spPr>
            <p:txBody>
              <a:bodyPr wrap="square" rtlCol="0">
                <a:spAutoFit/>
              </a:bodyPr>
              <a:lstStyle/>
              <a:p>
                <a:pPr algn="ctr"/>
                <a:r>
                  <a:rPr lang="en-US" sz="3200" b="1" dirty="0" smtClean="0">
                    <a:latin typeface="helvetica" panose="020B0604020202020204" pitchFamily="34" charset="0"/>
                    <a:cs typeface="helvetica" panose="020B0604020202020204" pitchFamily="34" charset="0"/>
                  </a:rPr>
                  <a:t>Spin Glass</a:t>
                </a:r>
                <a:endParaRPr lang="en-US" sz="3200" b="1" dirty="0">
                  <a:latin typeface="helvetica" panose="020B0604020202020204" pitchFamily="34" charset="0"/>
                  <a:cs typeface="helvetica" panose="020B0604020202020204" pitchFamily="34" charset="0"/>
                </a:endParaRPr>
              </a:p>
            </p:txBody>
          </p:sp>
        </p:grpSp>
        <mc:AlternateContent xmlns:mc="http://schemas.openxmlformats.org/markup-compatibility/2006" xmlns:a14="http://schemas.microsoft.com/office/drawing/2010/main">
          <mc:Choice Requires="a14">
            <p:sp>
              <p:nvSpPr>
                <p:cNvPr id="9" name="TextBox 8"/>
                <p:cNvSpPr txBox="1"/>
                <p:nvPr/>
              </p:nvSpPr>
              <p:spPr>
                <a:xfrm>
                  <a:off x="7271657" y="5862720"/>
                  <a:ext cx="1451429" cy="5847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271657" y="5862720"/>
                  <a:ext cx="1451429" cy="584775"/>
                </a:xfrm>
                <a:prstGeom prst="rect">
                  <a:avLst/>
                </a:prstGeom>
                <a:blipFill rotWithShape="0">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7392872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553" y="1195842"/>
            <a:ext cx="10515600" cy="4351338"/>
          </a:xfrm>
        </p:spPr>
        <p:txBody>
          <a:bodyPr/>
          <a:lstStyle/>
          <a:p>
            <a:pPr>
              <a:lnSpc>
                <a:spcPct val="150000"/>
              </a:lnSpc>
            </a:pPr>
            <a:r>
              <a:rPr lang="en-US" dirty="0" smtClean="0">
                <a:latin typeface="helvetica" panose="020B0604020202020204" pitchFamily="34" charset="0"/>
                <a:cs typeface="helvetica" panose="020B0604020202020204" pitchFamily="34" charset="0"/>
              </a:rPr>
              <a:t>Glassy dynamics and power-law relaxation</a:t>
            </a:r>
          </a:p>
          <a:p>
            <a:pPr>
              <a:lnSpc>
                <a:spcPct val="150000"/>
              </a:lnSpc>
            </a:pPr>
            <a:r>
              <a:rPr lang="en-US" dirty="0" smtClean="0">
                <a:latin typeface="helvetica" panose="020B0604020202020204" pitchFamily="34" charset="0"/>
                <a:cs typeface="helvetica" panose="020B0604020202020204" pitchFamily="34" charset="0"/>
              </a:rPr>
              <a:t>Free energy chaos in </a:t>
            </a:r>
            <a:r>
              <a:rPr lang="en-US" dirty="0">
                <a:latin typeface="helvetica" panose="020B0604020202020204" pitchFamily="34" charset="0"/>
                <a:cs typeface="helvetica" panose="020B0604020202020204" pitchFamily="34" charset="0"/>
              </a:rPr>
              <a:t>non-planar </a:t>
            </a:r>
            <a:r>
              <a:rPr lang="en-US" dirty="0" smtClean="0">
                <a:latin typeface="helvetica" panose="020B0604020202020204" pitchFamily="34" charset="0"/>
                <a:cs typeface="helvetica" panose="020B0604020202020204" pitchFamily="34" charset="0"/>
              </a:rPr>
              <a:t>networks</a:t>
            </a:r>
          </a:p>
          <a:p>
            <a:pPr>
              <a:lnSpc>
                <a:spcPct val="150000"/>
              </a:lnSpc>
            </a:pPr>
            <a:r>
              <a:rPr lang="en-US" dirty="0" smtClean="0">
                <a:latin typeface="helvetica" panose="020B0604020202020204" pitchFamily="34" charset="0"/>
                <a:cs typeface="helvetica" panose="020B0604020202020204" pitchFamily="34" charset="0"/>
              </a:rPr>
              <a:t>Spin glass phase </a:t>
            </a:r>
            <a:r>
              <a:rPr lang="en-US" dirty="0" smtClean="0">
                <a:latin typeface="helvetica" panose="020B0604020202020204" pitchFamily="34" charset="0"/>
                <a:cs typeface="helvetica" panose="020B0604020202020204" pitchFamily="34" charset="0"/>
              </a:rPr>
              <a:t>transition</a:t>
            </a:r>
          </a:p>
          <a:p>
            <a:pPr>
              <a:lnSpc>
                <a:spcPct val="150000"/>
              </a:lnSpc>
            </a:pPr>
            <a:r>
              <a:rPr lang="en-US" b="1" dirty="0" smtClean="0">
                <a:solidFill>
                  <a:srgbClr val="00B050"/>
                </a:solidFill>
                <a:latin typeface="helvetica" panose="020B0604020202020204" pitchFamily="34" charset="0"/>
                <a:cs typeface="helvetica" panose="020B0604020202020204" pitchFamily="34" charset="0"/>
              </a:rPr>
              <a:t>Simple model </a:t>
            </a:r>
            <a:r>
              <a:rPr lang="en-US" b="1" dirty="0" smtClean="0">
                <a:solidFill>
                  <a:srgbClr val="00B050"/>
                </a:solidFill>
                <a:latin typeface="helvetica" panose="020B0604020202020204" pitchFamily="34" charset="0"/>
                <a:cs typeface="helvetica" panose="020B0604020202020204" pitchFamily="34" charset="0"/>
                <a:sym typeface="Wingdings" panose="05000000000000000000" pitchFamily="2" charset="2"/>
              </a:rPr>
              <a:t> rich findings</a:t>
            </a:r>
            <a:endParaRPr lang="en-US" b="1" dirty="0" smtClean="0">
              <a:solidFill>
                <a:srgbClr val="00B050"/>
              </a:solidFill>
              <a:latin typeface="helvetica" panose="020B0604020202020204" pitchFamily="34" charset="0"/>
              <a:cs typeface="helvetica" panose="020B0604020202020204" pitchFamily="34" charset="0"/>
            </a:endParaRPr>
          </a:p>
          <a:p>
            <a:pPr>
              <a:lnSpc>
                <a:spcPct val="150000"/>
              </a:lnSpc>
            </a:pPr>
            <a:endParaRPr lang="en-US" dirty="0" smtClean="0">
              <a:latin typeface="helvetica" panose="020B0604020202020204" pitchFamily="34" charset="0"/>
              <a:cs typeface="helvetica" panose="020B0604020202020204" pitchFamily="34" charset="0"/>
            </a:endParaRPr>
          </a:p>
          <a:p>
            <a:pPr>
              <a:lnSpc>
                <a:spcPct val="150000"/>
              </a:lnSpc>
            </a:pPr>
            <a:endParaRPr lang="en-US" dirty="0">
              <a:latin typeface="helvetica" panose="020B0604020202020204" pitchFamily="34" charset="0"/>
              <a:cs typeface="helvetica" panose="020B0604020202020204" pitchFamily="34" charset="0"/>
            </a:endParaRP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grpSp>
        <p:nvGrpSpPr>
          <p:cNvPr id="6" name="Group 5"/>
          <p:cNvGrpSpPr/>
          <p:nvPr/>
        </p:nvGrpSpPr>
        <p:grpSpPr>
          <a:xfrm>
            <a:off x="5675087" y="2952965"/>
            <a:ext cx="5196114" cy="3955142"/>
            <a:chOff x="2133600" y="989806"/>
            <a:chExt cx="7515450" cy="5868194"/>
          </a:xfrm>
        </p:grpSpPr>
        <p:pic>
          <p:nvPicPr>
            <p:cNvPr id="7" name="Picture 6"/>
            <p:cNvPicPr>
              <a:picLocks noChangeAspect="1"/>
            </p:cNvPicPr>
            <p:nvPr/>
          </p:nvPicPr>
          <p:blipFill rotWithShape="1">
            <a:blip r:embed="rId2"/>
            <a:srcRect l="50646"/>
            <a:stretch/>
          </p:blipFill>
          <p:spPr>
            <a:xfrm>
              <a:off x="2762249" y="989806"/>
              <a:ext cx="6886801" cy="5868194"/>
            </a:xfrm>
            <a:prstGeom prst="rect">
              <a:avLst/>
            </a:prstGeom>
          </p:spPr>
        </p:pic>
        <p:sp>
          <p:nvSpPr>
            <p:cNvPr id="8" name="TextBox 7"/>
            <p:cNvSpPr txBox="1"/>
            <p:nvPr/>
          </p:nvSpPr>
          <p:spPr>
            <a:xfrm>
              <a:off x="5200651" y="2563267"/>
              <a:ext cx="3467101" cy="1050281"/>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Paramagnetic phase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2133600" y="4250105"/>
              <a:ext cx="3467101" cy="593638"/>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Ferromagnetic</a:t>
              </a:r>
              <a:endParaRPr lang="en-US" sz="2000" b="1" dirty="0">
                <a:latin typeface="helvetica" panose="020B0604020202020204" pitchFamily="34" charset="0"/>
                <a:cs typeface="helvetica" panose="020B0604020202020204" pitchFamily="34" charset="0"/>
              </a:endParaRPr>
            </a:p>
          </p:txBody>
        </p:sp>
        <p:sp>
          <p:nvSpPr>
            <p:cNvPr id="10" name="TextBox 9"/>
            <p:cNvSpPr txBox="1"/>
            <p:nvPr/>
          </p:nvSpPr>
          <p:spPr>
            <a:xfrm>
              <a:off x="6038849" y="5278805"/>
              <a:ext cx="3467101" cy="593638"/>
            </a:xfrm>
            <a:prstGeom prst="rect">
              <a:avLst/>
            </a:prstGeom>
            <a:noFill/>
          </p:spPr>
          <p:txBody>
            <a:bodyPr wrap="square" rtlCol="0">
              <a:spAutoFit/>
            </a:bodyPr>
            <a:lstStyle/>
            <a:p>
              <a:pPr algn="ctr"/>
              <a:r>
                <a:rPr lang="en-US" sz="2000" b="1" dirty="0" smtClean="0">
                  <a:latin typeface="helvetica" panose="020B0604020202020204" pitchFamily="34" charset="0"/>
                  <a:cs typeface="helvetica" panose="020B0604020202020204" pitchFamily="34" charset="0"/>
                </a:rPr>
                <a:t>Spin Glass</a:t>
              </a:r>
              <a:endParaRPr lang="en-US" sz="2000" b="1"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724187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704"/>
            <a:ext cx="10515600" cy="1325563"/>
          </a:xfrm>
        </p:spPr>
        <p:txBody>
          <a:bodyPr/>
          <a:lstStyle/>
          <a:p>
            <a:r>
              <a:rPr lang="en-US" dirty="0" smtClean="0">
                <a:solidFill>
                  <a:schemeClr val="bg1">
                    <a:lumMod val="65000"/>
                  </a:schemeClr>
                </a:solidFill>
                <a:latin typeface="helvetica" panose="020B0604020202020204" pitchFamily="34" charset="0"/>
                <a:cs typeface="helvetica" panose="020B0604020202020204" pitchFamily="34" charset="0"/>
              </a:rPr>
              <a:t>Outline</a:t>
            </a:r>
            <a:endParaRPr lang="en-US" dirty="0">
              <a:solidFill>
                <a:schemeClr val="bg1">
                  <a:lumMod val="65000"/>
                </a:schemeClr>
              </a:solidFill>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Introduction of Disordered Systems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Jamming in Hierarchical Networks (HNs)</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Antiferromagnetic </a:t>
            </a:r>
            <a:r>
              <a:rPr lang="en-US" dirty="0" err="1" smtClean="0">
                <a:solidFill>
                  <a:schemeClr val="bg1">
                    <a:lumMod val="65000"/>
                  </a:schemeClr>
                </a:solidFill>
                <a:latin typeface="helvetica" panose="020B0604020202020204" pitchFamily="34" charset="0"/>
                <a:cs typeface="helvetica" panose="020B0604020202020204" pitchFamily="34" charset="0"/>
              </a:rPr>
              <a:t>Ising</a:t>
            </a:r>
            <a:r>
              <a:rPr lang="en-US" dirty="0">
                <a:solidFill>
                  <a:schemeClr val="bg1">
                    <a:lumMod val="65000"/>
                  </a:schemeClr>
                </a:solidFill>
                <a:latin typeface="helvetica" panose="020B0604020202020204" pitchFamily="34" charset="0"/>
                <a:cs typeface="helvetica" panose="020B0604020202020204" pitchFamily="34" charset="0"/>
              </a:rPr>
              <a:t> </a:t>
            </a:r>
            <a:r>
              <a:rPr lang="en-US" dirty="0" smtClean="0">
                <a:solidFill>
                  <a:schemeClr val="bg1">
                    <a:lumMod val="65000"/>
                  </a:schemeClr>
                </a:solidFill>
                <a:latin typeface="helvetica" panose="020B0604020202020204" pitchFamily="34" charset="0"/>
                <a:cs typeface="helvetica" panose="020B0604020202020204" pitchFamily="34" charset="0"/>
              </a:rPr>
              <a:t>model in HNs</a:t>
            </a:r>
          </a:p>
          <a:p>
            <a:pPr>
              <a:lnSpc>
                <a:spcPct val="150000"/>
              </a:lnSpc>
              <a:spcAft>
                <a:spcPts val="1200"/>
              </a:spcAft>
            </a:pPr>
            <a:r>
              <a:rPr lang="en-US" dirty="0" smtClean="0">
                <a:latin typeface="helvetica" panose="020B0604020202020204" pitchFamily="34" charset="0"/>
                <a:cs typeface="helvetica" panose="020B0604020202020204" pitchFamily="34" charset="0"/>
              </a:rPr>
              <a:t>Aging in Random Field </a:t>
            </a:r>
            <a:r>
              <a:rPr lang="en-US" dirty="0" err="1" smtClean="0">
                <a:latin typeface="helvetica" panose="020B0604020202020204" pitchFamily="34" charset="0"/>
                <a:cs typeface="helvetica" panose="020B0604020202020204" pitchFamily="34" charset="0"/>
              </a:rPr>
              <a:t>Ising</a:t>
            </a:r>
            <a:r>
              <a:rPr lang="en-US" dirty="0" smtClean="0">
                <a:latin typeface="helvetica" panose="020B0604020202020204" pitchFamily="34" charset="0"/>
                <a:cs typeface="helvetica" panose="020B0604020202020204" pitchFamily="34" charset="0"/>
              </a:rPr>
              <a:t> Model</a:t>
            </a:r>
          </a:p>
          <a:p>
            <a:pPr>
              <a:lnSpc>
                <a:spcPct val="150000"/>
              </a:lnSpc>
              <a:spcAft>
                <a:spcPts val="1200"/>
              </a:spcAft>
            </a:pPr>
            <a:r>
              <a:rPr lang="en-US" dirty="0" smtClean="0">
                <a:solidFill>
                  <a:schemeClr val="bg1">
                    <a:lumMod val="65000"/>
                  </a:schemeClr>
                </a:solidFill>
                <a:latin typeface="helvetica" panose="020B0604020202020204" pitchFamily="34" charset="0"/>
                <a:cs typeface="helvetica" panose="020B0604020202020204" pitchFamily="34" charset="0"/>
              </a:rPr>
              <a:t>Summary</a:t>
            </a:r>
            <a:endParaRPr lang="en-US" dirty="0">
              <a:solidFill>
                <a:schemeClr val="bg1">
                  <a:lumMod val="6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3858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71" y="-29029"/>
            <a:ext cx="5572625" cy="1325563"/>
          </a:xfrm>
        </p:spPr>
        <p:txBody>
          <a:bodyPr>
            <a:normAutofit/>
          </a:bodyPr>
          <a:lstStyle/>
          <a:p>
            <a:r>
              <a:rPr lang="en-US" sz="4000" dirty="0" smtClean="0">
                <a:latin typeface="helvetica" panose="020B0604020202020204" pitchFamily="34" charset="0"/>
                <a:cs typeface="helvetica" panose="020B0604020202020204" pitchFamily="34" charset="0"/>
              </a:rPr>
              <a:t>Motivation</a:t>
            </a:r>
            <a:endParaRPr lang="en-US" sz="4000" dirty="0">
              <a:latin typeface="helvetica" panose="020B0604020202020204" pitchFamily="34" charset="0"/>
              <a:cs typeface="helvetica" panose="020B0604020202020204" pitchFamily="34" charset="0"/>
            </a:endParaRPr>
          </a:p>
        </p:txBody>
      </p:sp>
      <p:cxnSp>
        <p:nvCxnSpPr>
          <p:cNvPr id="4" name="AutoShape 257"/>
          <p:cNvCxnSpPr>
            <a:cxnSpLocks noChangeShapeType="1"/>
          </p:cNvCxnSpPr>
          <p:nvPr/>
        </p:nvCxnSpPr>
        <p:spPr bwMode="auto">
          <a:xfrm flipH="1">
            <a:off x="4609454" y="2177950"/>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 name="AutoShape 258"/>
          <p:cNvCxnSpPr>
            <a:cxnSpLocks noChangeShapeType="1"/>
          </p:cNvCxnSpPr>
          <p:nvPr/>
        </p:nvCxnSpPr>
        <p:spPr bwMode="auto">
          <a:xfrm flipH="1">
            <a:off x="4983733" y="2177198"/>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 name="AutoShape 259"/>
          <p:cNvCxnSpPr>
            <a:cxnSpLocks noChangeShapeType="1"/>
          </p:cNvCxnSpPr>
          <p:nvPr/>
        </p:nvCxnSpPr>
        <p:spPr bwMode="auto">
          <a:xfrm flipH="1">
            <a:off x="5311573" y="2178702"/>
            <a:ext cx="233578"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AutoShape 260"/>
          <p:cNvCxnSpPr>
            <a:cxnSpLocks noChangeShapeType="1"/>
          </p:cNvCxnSpPr>
          <p:nvPr/>
        </p:nvCxnSpPr>
        <p:spPr bwMode="auto">
          <a:xfrm flipH="1">
            <a:off x="5663673" y="217945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 name="AutoShape 261"/>
          <p:cNvCxnSpPr>
            <a:cxnSpLocks noChangeShapeType="1"/>
          </p:cNvCxnSpPr>
          <p:nvPr/>
        </p:nvCxnSpPr>
        <p:spPr bwMode="auto">
          <a:xfrm flipH="1">
            <a:off x="4609454" y="2340451"/>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262"/>
          <p:cNvCxnSpPr>
            <a:cxnSpLocks noChangeShapeType="1"/>
          </p:cNvCxnSpPr>
          <p:nvPr/>
        </p:nvCxnSpPr>
        <p:spPr bwMode="auto">
          <a:xfrm flipH="1">
            <a:off x="4983733" y="233969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263"/>
          <p:cNvCxnSpPr>
            <a:cxnSpLocks noChangeShapeType="1"/>
          </p:cNvCxnSpPr>
          <p:nvPr/>
        </p:nvCxnSpPr>
        <p:spPr bwMode="auto">
          <a:xfrm flipH="1">
            <a:off x="5311573" y="2341204"/>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264"/>
          <p:cNvCxnSpPr>
            <a:cxnSpLocks noChangeShapeType="1"/>
          </p:cNvCxnSpPr>
          <p:nvPr/>
        </p:nvCxnSpPr>
        <p:spPr bwMode="auto">
          <a:xfrm flipH="1">
            <a:off x="5663673" y="2341956"/>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265"/>
          <p:cNvCxnSpPr>
            <a:cxnSpLocks noChangeShapeType="1"/>
          </p:cNvCxnSpPr>
          <p:nvPr/>
        </p:nvCxnSpPr>
        <p:spPr bwMode="auto">
          <a:xfrm flipH="1">
            <a:off x="4609454" y="2484897"/>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266"/>
          <p:cNvCxnSpPr>
            <a:cxnSpLocks noChangeShapeType="1"/>
          </p:cNvCxnSpPr>
          <p:nvPr/>
        </p:nvCxnSpPr>
        <p:spPr bwMode="auto">
          <a:xfrm flipH="1">
            <a:off x="4983733" y="248414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267"/>
          <p:cNvCxnSpPr>
            <a:cxnSpLocks noChangeShapeType="1"/>
          </p:cNvCxnSpPr>
          <p:nvPr/>
        </p:nvCxnSpPr>
        <p:spPr bwMode="auto">
          <a:xfrm flipH="1">
            <a:off x="5311573" y="248564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 name="AutoShape 268"/>
          <p:cNvCxnSpPr>
            <a:cxnSpLocks noChangeShapeType="1"/>
          </p:cNvCxnSpPr>
          <p:nvPr/>
        </p:nvCxnSpPr>
        <p:spPr bwMode="auto">
          <a:xfrm flipH="1">
            <a:off x="5663673" y="2486402"/>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6" name="AutoShape 269"/>
          <p:cNvCxnSpPr>
            <a:cxnSpLocks noChangeShapeType="1"/>
          </p:cNvCxnSpPr>
          <p:nvPr/>
        </p:nvCxnSpPr>
        <p:spPr bwMode="auto">
          <a:xfrm>
            <a:off x="5324742" y="2030495"/>
            <a:ext cx="252985"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7" name="AutoShape 270"/>
          <p:cNvCxnSpPr>
            <a:cxnSpLocks noChangeShapeType="1"/>
          </p:cNvCxnSpPr>
          <p:nvPr/>
        </p:nvCxnSpPr>
        <p:spPr bwMode="auto">
          <a:xfrm flipH="1">
            <a:off x="6049041" y="217870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8" name="AutoShape 271"/>
          <p:cNvCxnSpPr>
            <a:cxnSpLocks noChangeShapeType="1"/>
          </p:cNvCxnSpPr>
          <p:nvPr/>
        </p:nvCxnSpPr>
        <p:spPr bwMode="auto">
          <a:xfrm flipH="1">
            <a:off x="6049041" y="2341204"/>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9" name="AutoShape 272"/>
          <p:cNvCxnSpPr>
            <a:cxnSpLocks noChangeShapeType="1"/>
          </p:cNvCxnSpPr>
          <p:nvPr/>
        </p:nvCxnSpPr>
        <p:spPr bwMode="auto">
          <a:xfrm flipH="1">
            <a:off x="6049041" y="2485649"/>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0" name="AutoShape 273"/>
          <p:cNvCxnSpPr>
            <a:cxnSpLocks noChangeShapeType="1"/>
          </p:cNvCxnSpPr>
          <p:nvPr/>
        </p:nvCxnSpPr>
        <p:spPr bwMode="auto">
          <a:xfrm>
            <a:off x="4995516" y="18732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1" name="AutoShape 274"/>
          <p:cNvCxnSpPr>
            <a:cxnSpLocks noChangeShapeType="1"/>
          </p:cNvCxnSpPr>
          <p:nvPr/>
        </p:nvCxnSpPr>
        <p:spPr bwMode="auto">
          <a:xfrm flipH="1">
            <a:off x="5374646" y="18732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2" name="AutoShape 275"/>
          <p:cNvCxnSpPr>
            <a:cxnSpLocks noChangeShapeType="1"/>
          </p:cNvCxnSpPr>
          <p:nvPr/>
        </p:nvCxnSpPr>
        <p:spPr bwMode="auto">
          <a:xfrm flipH="1">
            <a:off x="6054586" y="1872508"/>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3" name="AutoShape 276"/>
          <p:cNvCxnSpPr>
            <a:cxnSpLocks noChangeShapeType="1"/>
          </p:cNvCxnSpPr>
          <p:nvPr/>
        </p:nvCxnSpPr>
        <p:spPr bwMode="auto">
          <a:xfrm>
            <a:off x="5711497" y="1873260"/>
            <a:ext cx="251598"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4" name="AutoShape 277"/>
          <p:cNvCxnSpPr>
            <a:cxnSpLocks noChangeShapeType="1"/>
          </p:cNvCxnSpPr>
          <p:nvPr/>
        </p:nvCxnSpPr>
        <p:spPr bwMode="auto">
          <a:xfrm>
            <a:off x="4627475"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5" name="AutoShape 278"/>
          <p:cNvCxnSpPr>
            <a:cxnSpLocks noChangeShapeType="1"/>
          </p:cNvCxnSpPr>
          <p:nvPr/>
        </p:nvCxnSpPr>
        <p:spPr bwMode="auto">
          <a:xfrm flipH="1">
            <a:off x="5007299" y="1725053"/>
            <a:ext cx="233578"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6" name="AutoShape 279"/>
          <p:cNvCxnSpPr>
            <a:cxnSpLocks noChangeShapeType="1"/>
          </p:cNvCxnSpPr>
          <p:nvPr/>
        </p:nvCxnSpPr>
        <p:spPr bwMode="auto">
          <a:xfrm flipH="1">
            <a:off x="5687238" y="1724301"/>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7" name="AutoShape 280"/>
          <p:cNvCxnSpPr>
            <a:cxnSpLocks noChangeShapeType="1"/>
          </p:cNvCxnSpPr>
          <p:nvPr/>
        </p:nvCxnSpPr>
        <p:spPr bwMode="auto">
          <a:xfrm>
            <a:off x="5343456" y="1725053"/>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8" name="AutoShape 281"/>
          <p:cNvCxnSpPr>
            <a:cxnSpLocks noChangeShapeType="1"/>
          </p:cNvCxnSpPr>
          <p:nvPr/>
        </p:nvCxnSpPr>
        <p:spPr bwMode="auto">
          <a:xfrm>
            <a:off x="6067062" y="1724301"/>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9" name="AutoShape 283"/>
          <p:cNvCxnSpPr>
            <a:cxnSpLocks noChangeShapeType="1"/>
          </p:cNvCxnSpPr>
          <p:nvPr/>
        </p:nvCxnSpPr>
        <p:spPr bwMode="auto">
          <a:xfrm>
            <a:off x="5001061"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 name="AutoShape 284"/>
          <p:cNvCxnSpPr>
            <a:cxnSpLocks noChangeShapeType="1"/>
          </p:cNvCxnSpPr>
          <p:nvPr/>
        </p:nvCxnSpPr>
        <p:spPr bwMode="auto">
          <a:xfrm flipH="1">
            <a:off x="5380191" y="158136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1" name="AutoShape 285"/>
          <p:cNvCxnSpPr>
            <a:cxnSpLocks noChangeShapeType="1"/>
          </p:cNvCxnSpPr>
          <p:nvPr/>
        </p:nvCxnSpPr>
        <p:spPr bwMode="auto">
          <a:xfrm flipH="1">
            <a:off x="6060131" y="1580607"/>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2" name="AutoShape 286"/>
          <p:cNvCxnSpPr>
            <a:cxnSpLocks noChangeShapeType="1"/>
          </p:cNvCxnSpPr>
          <p:nvPr/>
        </p:nvCxnSpPr>
        <p:spPr bwMode="auto">
          <a:xfrm>
            <a:off x="5717042" y="158136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3" name="AutoShape 287"/>
          <p:cNvCxnSpPr>
            <a:cxnSpLocks noChangeShapeType="1"/>
          </p:cNvCxnSpPr>
          <p:nvPr/>
        </p:nvCxnSpPr>
        <p:spPr bwMode="auto">
          <a:xfrm flipH="1">
            <a:off x="4645496" y="157985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4" name="AutoShape 288"/>
          <p:cNvCxnSpPr>
            <a:cxnSpLocks noChangeShapeType="1"/>
          </p:cNvCxnSpPr>
          <p:nvPr/>
        </p:nvCxnSpPr>
        <p:spPr bwMode="auto">
          <a:xfrm flipH="1">
            <a:off x="5673376" y="2026734"/>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5" name="AutoShape 291"/>
          <p:cNvCxnSpPr>
            <a:cxnSpLocks noChangeShapeType="1"/>
          </p:cNvCxnSpPr>
          <p:nvPr/>
        </p:nvCxnSpPr>
        <p:spPr bwMode="auto">
          <a:xfrm>
            <a:off x="4609454" y="2026734"/>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6" name="AutoShape 292"/>
          <p:cNvCxnSpPr>
            <a:cxnSpLocks noChangeShapeType="1"/>
          </p:cNvCxnSpPr>
          <p:nvPr/>
        </p:nvCxnSpPr>
        <p:spPr bwMode="auto">
          <a:xfrm flipH="1">
            <a:off x="4609454" y="1872508"/>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8" name="AutoShape 295"/>
          <p:cNvCxnSpPr>
            <a:cxnSpLocks noChangeShapeType="1"/>
          </p:cNvCxnSpPr>
          <p:nvPr/>
        </p:nvCxnSpPr>
        <p:spPr bwMode="auto">
          <a:xfrm flipH="1">
            <a:off x="4269138" y="2338195"/>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9" name="AutoShape 296"/>
          <p:cNvCxnSpPr>
            <a:cxnSpLocks noChangeShapeType="1"/>
          </p:cNvCxnSpPr>
          <p:nvPr/>
        </p:nvCxnSpPr>
        <p:spPr bwMode="auto">
          <a:xfrm flipH="1">
            <a:off x="4269138" y="2483392"/>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0" name="AutoShape 297"/>
          <p:cNvCxnSpPr>
            <a:cxnSpLocks noChangeShapeType="1"/>
          </p:cNvCxnSpPr>
          <p:nvPr/>
        </p:nvCxnSpPr>
        <p:spPr bwMode="auto">
          <a:xfrm>
            <a:off x="4316962" y="1869499"/>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1" name="AutoShape 298"/>
          <p:cNvCxnSpPr>
            <a:cxnSpLocks noChangeShapeType="1"/>
          </p:cNvCxnSpPr>
          <p:nvPr/>
        </p:nvCxnSpPr>
        <p:spPr bwMode="auto">
          <a:xfrm flipH="1">
            <a:off x="4292703" y="1720539"/>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2" name="AutoShape 299"/>
          <p:cNvCxnSpPr>
            <a:cxnSpLocks noChangeShapeType="1"/>
          </p:cNvCxnSpPr>
          <p:nvPr/>
        </p:nvCxnSpPr>
        <p:spPr bwMode="auto">
          <a:xfrm>
            <a:off x="4322507" y="1578350"/>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3" name="AutoShape 300"/>
          <p:cNvCxnSpPr>
            <a:cxnSpLocks noChangeShapeType="1"/>
          </p:cNvCxnSpPr>
          <p:nvPr/>
        </p:nvCxnSpPr>
        <p:spPr bwMode="auto">
          <a:xfrm flipH="1">
            <a:off x="4278841" y="2022972"/>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4" name="AutoShape 301"/>
          <p:cNvCxnSpPr>
            <a:cxnSpLocks noChangeShapeType="1"/>
          </p:cNvCxnSpPr>
          <p:nvPr/>
        </p:nvCxnSpPr>
        <p:spPr bwMode="auto">
          <a:xfrm flipH="1">
            <a:off x="6353316" y="2335938"/>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5" name="AutoShape 302"/>
          <p:cNvCxnSpPr>
            <a:cxnSpLocks noChangeShapeType="1"/>
          </p:cNvCxnSpPr>
          <p:nvPr/>
        </p:nvCxnSpPr>
        <p:spPr bwMode="auto">
          <a:xfrm flipH="1">
            <a:off x="6353316" y="2480383"/>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6" name="AutoShape 303"/>
          <p:cNvCxnSpPr>
            <a:cxnSpLocks noChangeShapeType="1"/>
          </p:cNvCxnSpPr>
          <p:nvPr/>
        </p:nvCxnSpPr>
        <p:spPr bwMode="auto">
          <a:xfrm>
            <a:off x="6401140" y="1867242"/>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7" name="AutoShape 304"/>
          <p:cNvCxnSpPr>
            <a:cxnSpLocks noChangeShapeType="1"/>
          </p:cNvCxnSpPr>
          <p:nvPr/>
        </p:nvCxnSpPr>
        <p:spPr bwMode="auto">
          <a:xfrm flipH="1">
            <a:off x="6383813" y="1717530"/>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8" name="AutoShape 305"/>
          <p:cNvCxnSpPr>
            <a:cxnSpLocks noChangeShapeType="1"/>
          </p:cNvCxnSpPr>
          <p:nvPr/>
        </p:nvCxnSpPr>
        <p:spPr bwMode="auto">
          <a:xfrm>
            <a:off x="6406685" y="1575341"/>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9" name="AutoShape 306"/>
          <p:cNvCxnSpPr>
            <a:cxnSpLocks noChangeShapeType="1"/>
          </p:cNvCxnSpPr>
          <p:nvPr/>
        </p:nvCxnSpPr>
        <p:spPr bwMode="auto">
          <a:xfrm flipH="1">
            <a:off x="6363019" y="202071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0" name="AutoShape 307"/>
          <p:cNvCxnSpPr>
            <a:cxnSpLocks noChangeShapeType="1"/>
          </p:cNvCxnSpPr>
          <p:nvPr/>
        </p:nvCxnSpPr>
        <p:spPr bwMode="auto">
          <a:xfrm>
            <a:off x="6363019" y="2177198"/>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1" name="AutoShape 308"/>
          <p:cNvCxnSpPr>
            <a:cxnSpLocks noChangeShapeType="1"/>
          </p:cNvCxnSpPr>
          <p:nvPr/>
        </p:nvCxnSpPr>
        <p:spPr bwMode="auto">
          <a:xfrm>
            <a:off x="4269138" y="2177198"/>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2" name="AutoShape 311"/>
          <p:cNvCxnSpPr>
            <a:cxnSpLocks noChangeShapeType="1"/>
          </p:cNvCxnSpPr>
          <p:nvPr/>
        </p:nvCxnSpPr>
        <p:spPr bwMode="auto">
          <a:xfrm flipH="1">
            <a:off x="6049041" y="2036514"/>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4" name="AutoShape 320"/>
          <p:cNvCxnSpPr>
            <a:cxnSpLocks noChangeShapeType="1"/>
          </p:cNvCxnSpPr>
          <p:nvPr/>
        </p:nvCxnSpPr>
        <p:spPr bwMode="auto">
          <a:xfrm flipH="1">
            <a:off x="4992743" y="2025981"/>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60" name="Rectangle 15"/>
          <p:cNvSpPr>
            <a:spLocks noChangeArrowheads="1"/>
          </p:cNvSpPr>
          <p:nvPr/>
        </p:nvSpPr>
        <p:spPr bwMode="auto">
          <a:xfrm>
            <a:off x="3461461" y="959112"/>
            <a:ext cx="4129314" cy="400110"/>
          </a:xfrm>
          <a:prstGeom prst="rect">
            <a:avLst/>
          </a:prstGeom>
          <a:noFill/>
          <a:ln w="9525">
            <a:noFill/>
            <a:miter lim="800000"/>
            <a:headEnd/>
            <a:tailEnd/>
          </a:ln>
        </p:spPr>
        <p:txBody>
          <a:bodyPr wrap="square">
            <a:spAutoFit/>
          </a:bodyPr>
          <a:lstStyle/>
          <a:p>
            <a:r>
              <a:rPr lang="en-US" sz="2000" u="sng" dirty="0" smtClean="0">
                <a:solidFill>
                  <a:srgbClr val="000099"/>
                </a:solidFill>
              </a:rPr>
              <a:t>Quenched disorder at F-AF interface</a:t>
            </a:r>
            <a:endParaRPr lang="de-DE" sz="2000" u="sng" dirty="0">
              <a:solidFill>
                <a:srgbClr val="000099"/>
              </a:solidFill>
            </a:endParaRPr>
          </a:p>
        </p:txBody>
      </p:sp>
      <p:grpSp>
        <p:nvGrpSpPr>
          <p:cNvPr id="69" name="Group 68"/>
          <p:cNvGrpSpPr/>
          <p:nvPr/>
        </p:nvGrpSpPr>
        <p:grpSpPr>
          <a:xfrm>
            <a:off x="2474810" y="3180023"/>
            <a:ext cx="6372484" cy="2641988"/>
            <a:chOff x="1142286" y="3852446"/>
            <a:chExt cx="6372484" cy="2641988"/>
          </a:xfrm>
        </p:grpSpPr>
        <p:sp>
          <p:nvSpPr>
            <p:cNvPr id="70" name="TextBox 69"/>
            <p:cNvSpPr txBox="1"/>
            <p:nvPr/>
          </p:nvSpPr>
          <p:spPr>
            <a:xfrm>
              <a:off x="1142286" y="5663437"/>
              <a:ext cx="6372484" cy="830997"/>
            </a:xfrm>
            <a:prstGeom prst="rect">
              <a:avLst/>
            </a:prstGeom>
            <a:noFill/>
            <a:ln>
              <a:solidFill>
                <a:schemeClr val="tx1"/>
              </a:solidFill>
            </a:ln>
          </p:spPr>
          <p:txBody>
            <a:bodyPr wrap="square" rtlCol="0">
              <a:spAutoFit/>
            </a:bodyPr>
            <a:lstStyle/>
            <a:p>
              <a:pPr algn="ctr"/>
              <a:r>
                <a:rPr lang="en-US" sz="2400" b="1" dirty="0" smtClean="0">
                  <a:solidFill>
                    <a:schemeClr val="tx1">
                      <a:lumMod val="50000"/>
                      <a:lumOff val="50000"/>
                    </a:schemeClr>
                  </a:solidFill>
                </a:rPr>
                <a:t>In the experiment</a:t>
              </a:r>
              <a:r>
                <a:rPr lang="en-US" sz="2400" b="1" dirty="0">
                  <a:solidFill>
                    <a:schemeClr val="tx1">
                      <a:lumMod val="50000"/>
                      <a:lumOff val="50000"/>
                    </a:schemeClr>
                  </a:solidFill>
                </a:rPr>
                <a:t>:</a:t>
              </a:r>
              <a:endParaRPr lang="en-US" sz="2400" b="1" dirty="0" smtClean="0">
                <a:solidFill>
                  <a:schemeClr val="tx1">
                    <a:lumMod val="50000"/>
                    <a:lumOff val="50000"/>
                  </a:schemeClr>
                </a:solidFill>
              </a:endParaRPr>
            </a:p>
            <a:p>
              <a:pPr algn="ctr"/>
              <a:r>
                <a:rPr lang="en-US" sz="2400" b="1" dirty="0" smtClean="0">
                  <a:solidFill>
                    <a:srgbClr val="660033"/>
                  </a:solidFill>
                </a:rPr>
                <a:t>Power-law relaxation; small exponent </a:t>
              </a:r>
            </a:p>
          </p:txBody>
        </p:sp>
        <p:sp>
          <p:nvSpPr>
            <p:cNvPr id="71" name="Rectangle 15"/>
            <p:cNvSpPr>
              <a:spLocks noChangeArrowheads="1"/>
            </p:cNvSpPr>
            <p:nvPr/>
          </p:nvSpPr>
          <p:spPr bwMode="auto">
            <a:xfrm>
              <a:off x="2035630" y="3852446"/>
              <a:ext cx="4724400" cy="400110"/>
            </a:xfrm>
            <a:prstGeom prst="rect">
              <a:avLst/>
            </a:prstGeom>
            <a:noFill/>
            <a:ln w="9525">
              <a:noFill/>
              <a:miter lim="800000"/>
              <a:headEnd/>
              <a:tailEnd/>
            </a:ln>
          </p:spPr>
          <p:txBody>
            <a:bodyPr wrap="square">
              <a:spAutoFit/>
            </a:bodyPr>
            <a:lstStyle/>
            <a:p>
              <a:r>
                <a:rPr lang="en-US" sz="2000" u="sng" dirty="0" smtClean="0">
                  <a:solidFill>
                    <a:srgbClr val="000099"/>
                  </a:solidFill>
                </a:rPr>
                <a:t>Arrhenius activation of magnetic domains*</a:t>
              </a:r>
              <a:endParaRPr lang="de-DE" sz="2000" u="sng" dirty="0">
                <a:solidFill>
                  <a:srgbClr val="000099"/>
                </a:solidFill>
              </a:endParaRPr>
            </a:p>
          </p:txBody>
        </p:sp>
        <p:sp>
          <p:nvSpPr>
            <p:cNvPr id="72" name="Freeform 71"/>
            <p:cNvSpPr/>
            <p:nvPr/>
          </p:nvSpPr>
          <p:spPr bwMode="auto">
            <a:xfrm>
              <a:off x="1411249" y="4665756"/>
              <a:ext cx="819150"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3" name="Straight Arrow Connector 72"/>
            <p:cNvCxnSpPr/>
            <p:nvPr/>
          </p:nvCxnSpPr>
          <p:spPr bwMode="auto">
            <a:xfrm>
              <a:off x="1677244" y="4477836"/>
              <a:ext cx="292492" cy="0"/>
            </a:xfrm>
            <a:prstGeom prst="straightConnector1">
              <a:avLst/>
            </a:prstGeom>
            <a:noFill/>
            <a:ln w="25400" cap="flat" cmpd="sng" algn="ctr">
              <a:solidFill>
                <a:schemeClr val="tx1"/>
              </a:solidFill>
              <a:prstDash val="solid"/>
              <a:miter lim="800000"/>
              <a:headEnd type="none" w="med" len="med"/>
              <a:tailEnd type="triangle"/>
            </a:ln>
            <a:effectLst/>
          </p:spPr>
        </p:cxnSp>
        <p:sp>
          <p:nvSpPr>
            <p:cNvPr id="74" name="TextBox 73"/>
            <p:cNvSpPr txBox="1"/>
            <p:nvPr/>
          </p:nvSpPr>
          <p:spPr>
            <a:xfrm>
              <a:off x="1641976" y="4114800"/>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75" name="Straight Arrow Connector 74"/>
            <p:cNvCxnSpPr/>
            <p:nvPr/>
          </p:nvCxnSpPr>
          <p:spPr bwMode="auto">
            <a:xfrm>
              <a:off x="1932005" y="5486400"/>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76" name="Straight Arrow Connector 75"/>
            <p:cNvCxnSpPr/>
            <p:nvPr/>
          </p:nvCxnSpPr>
          <p:spPr bwMode="auto">
            <a:xfrm>
              <a:off x="1483612" y="53340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7" name="Freeform 76"/>
            <p:cNvSpPr/>
            <p:nvPr/>
          </p:nvSpPr>
          <p:spPr bwMode="auto">
            <a:xfrm flipH="1">
              <a:off x="2823971" y="4693143"/>
              <a:ext cx="748931"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8" name="Straight Arrow Connector 77"/>
            <p:cNvCxnSpPr/>
            <p:nvPr/>
          </p:nvCxnSpPr>
          <p:spPr bwMode="auto">
            <a:xfrm>
              <a:off x="3070021" y="4498309"/>
              <a:ext cx="292492"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9" name="TextBox 78"/>
            <p:cNvSpPr txBox="1"/>
            <p:nvPr/>
          </p:nvSpPr>
          <p:spPr>
            <a:xfrm>
              <a:off x="3034753" y="4135273"/>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80" name="Straight Arrow Connector 79"/>
            <p:cNvCxnSpPr/>
            <p:nvPr/>
          </p:nvCxnSpPr>
          <p:spPr bwMode="auto">
            <a:xfrm>
              <a:off x="3324496" y="5346629"/>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81" name="Straight Arrow Connector 80"/>
            <p:cNvCxnSpPr/>
            <p:nvPr/>
          </p:nvCxnSpPr>
          <p:spPr bwMode="auto">
            <a:xfrm>
              <a:off x="2880587" y="54864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82" name="Oval 81"/>
            <p:cNvSpPr/>
            <p:nvPr/>
          </p:nvSpPr>
          <p:spPr bwMode="auto">
            <a:xfrm>
              <a:off x="1988156" y="526407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3" name="Oval 82"/>
            <p:cNvSpPr/>
            <p:nvPr/>
          </p:nvSpPr>
          <p:spPr bwMode="auto">
            <a:xfrm>
              <a:off x="2948804" y="527042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4" name="Freeform 83"/>
            <p:cNvSpPr/>
            <p:nvPr/>
          </p:nvSpPr>
          <p:spPr bwMode="auto">
            <a:xfrm>
              <a:off x="2988176" y="4641835"/>
              <a:ext cx="425450" cy="488965"/>
            </a:xfrm>
            <a:custGeom>
              <a:avLst/>
              <a:gdLst>
                <a:gd name="connsiteX0" fmla="*/ 425450 w 425450"/>
                <a:gd name="connsiteY0" fmla="*/ 463771 h 514571"/>
                <a:gd name="connsiteX1" fmla="*/ 285750 w 425450"/>
                <a:gd name="connsiteY1" fmla="*/ 221 h 514571"/>
                <a:gd name="connsiteX2" fmla="*/ 0 w 425450"/>
                <a:gd name="connsiteY2" fmla="*/ 514571 h 514571"/>
                <a:gd name="connsiteX0" fmla="*/ 425450 w 425450"/>
                <a:gd name="connsiteY0" fmla="*/ 438397 h 489197"/>
                <a:gd name="connsiteX1" fmla="*/ 184150 w 425450"/>
                <a:gd name="connsiteY1" fmla="*/ 247 h 489197"/>
                <a:gd name="connsiteX2" fmla="*/ 0 w 425450"/>
                <a:gd name="connsiteY2" fmla="*/ 489197 h 48919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75 h 488975"/>
                <a:gd name="connsiteX1" fmla="*/ 184150 w 425450"/>
                <a:gd name="connsiteY1" fmla="*/ 25 h 488975"/>
                <a:gd name="connsiteX2" fmla="*/ 0 w 425450"/>
                <a:gd name="connsiteY2" fmla="*/ 488975 h 488975"/>
                <a:gd name="connsiteX0" fmla="*/ 425450 w 425450"/>
                <a:gd name="connsiteY0" fmla="*/ 438165 h 488965"/>
                <a:gd name="connsiteX1" fmla="*/ 184150 w 425450"/>
                <a:gd name="connsiteY1" fmla="*/ 15 h 488965"/>
                <a:gd name="connsiteX2" fmla="*/ 0 w 425450"/>
                <a:gd name="connsiteY2" fmla="*/ 488965 h 488965"/>
                <a:gd name="connsiteX0" fmla="*/ 425450 w 425450"/>
                <a:gd name="connsiteY0" fmla="*/ 438165 h 488965"/>
                <a:gd name="connsiteX1" fmla="*/ 215900 w 425450"/>
                <a:gd name="connsiteY1" fmla="*/ 15 h 488965"/>
                <a:gd name="connsiteX2" fmla="*/ 0 w 425450"/>
                <a:gd name="connsiteY2" fmla="*/ 488965 h 488965"/>
              </a:gdLst>
              <a:ahLst/>
              <a:cxnLst>
                <a:cxn ang="0">
                  <a:pos x="connsiteX0" y="connsiteY0"/>
                </a:cxn>
                <a:cxn ang="0">
                  <a:pos x="connsiteX1" y="connsiteY1"/>
                </a:cxn>
                <a:cxn ang="0">
                  <a:pos x="connsiteX2" y="connsiteY2"/>
                </a:cxn>
              </a:cxnLst>
              <a:rect l="l" t="t" r="r" b="b"/>
              <a:pathLst>
                <a:path w="425450" h="488965">
                  <a:moveTo>
                    <a:pt x="425450" y="438165"/>
                  </a:moveTo>
                  <a:cubicBezTo>
                    <a:pt x="372004" y="221206"/>
                    <a:pt x="375708" y="-2102"/>
                    <a:pt x="215900" y="15"/>
                  </a:cubicBezTo>
                  <a:cubicBezTo>
                    <a:pt x="56092" y="2132"/>
                    <a:pt x="28575" y="345032"/>
                    <a:pt x="0" y="488965"/>
                  </a:cubicBezTo>
                </a:path>
              </a:pathLst>
            </a:custGeom>
            <a:noFill/>
            <a:ln w="9525">
              <a:solidFill>
                <a:schemeClr val="tx1"/>
              </a:solidFill>
              <a:miter lim="800000"/>
              <a:headEnd/>
              <a:tailEnd type="arrow"/>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86" name="Straight Arrow Connector 85"/>
            <p:cNvCxnSpPr/>
            <p:nvPr/>
          </p:nvCxnSpPr>
          <p:spPr bwMode="auto">
            <a:xfrm>
              <a:off x="3846781" y="4800600"/>
              <a:ext cx="0" cy="463479"/>
            </a:xfrm>
            <a:prstGeom prst="straightConnector1">
              <a:avLst/>
            </a:prstGeom>
            <a:noFill/>
            <a:ln w="25400" cap="flat" cmpd="sng" algn="ctr">
              <a:solidFill>
                <a:schemeClr val="tx1"/>
              </a:solidFill>
              <a:prstDash val="solid"/>
              <a:miter lim="800000"/>
              <a:headEnd type="triangle"/>
              <a:tailEnd type="triangle"/>
            </a:ln>
            <a:effectLst/>
          </p:spPr>
        </p:cxnSp>
      </p:grpSp>
      <mc:AlternateContent xmlns:mc="http://schemas.openxmlformats.org/markup-compatibility/2006">
        <mc:Choice xmlns:a14="http://schemas.microsoft.com/office/drawing/2010/main" Requires="a14">
          <p:sp>
            <p:nvSpPr>
              <p:cNvPr id="92" name="TextBox 91"/>
              <p:cNvSpPr txBox="1"/>
              <p:nvPr/>
            </p:nvSpPr>
            <p:spPr>
              <a:xfrm>
                <a:off x="5933170" y="3917107"/>
                <a:ext cx="235795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b>
                        <m:sSubPr>
                          <m:ctrlPr>
                            <a:rPr lang="en-US" sz="2400" b="0" i="1" smtClean="0">
                              <a:latin typeface="Cambria Math"/>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0</m:t>
                          </m:r>
                        </m:sub>
                      </m:sSub>
                      <m:func>
                        <m:funcPr>
                          <m:ctrlPr>
                            <a:rPr lang="en-US" sz="2400" b="0" i="1" smtClean="0">
                              <a:latin typeface="Cambria Math"/>
                            </a:rPr>
                          </m:ctrlPr>
                        </m:funcPr>
                        <m:fName>
                          <m:r>
                            <m:rPr>
                              <m:sty m:val="p"/>
                            </m:rPr>
                            <a:rPr lang="en-US" sz="2400" b="0" i="0" smtClean="0">
                              <a:latin typeface="Cambria Math" panose="02040503050406030204" pitchFamily="18" charset="0"/>
                            </a:rPr>
                            <m:t>exp</m:t>
                          </m:r>
                        </m:fName>
                        <m:e>
                          <m:d>
                            <m:dPr>
                              <m:ctrlPr>
                                <a:rPr lang="en-US" sz="2400" b="0" i="1" smtClean="0">
                                  <a:latin typeface="Cambria Math"/>
                                </a:rPr>
                              </m:ctrlPr>
                            </m:dPr>
                            <m:e>
                              <m:f>
                                <m:fPr>
                                  <m:ctrlPr>
                                    <a:rPr lang="en-US" sz="2400" b="0" i="1" smtClean="0">
                                      <a:latin typeface="Cambria Math"/>
                                    </a:rPr>
                                  </m:ctrlPr>
                                </m:fPr>
                                <m:num>
                                  <m:r>
                                    <a:rPr lang="en-US" sz="2400" b="0" i="1" smtClean="0">
                                      <a:latin typeface="Cambria Math" panose="02040503050406030204" pitchFamily="18" charset="0"/>
                                    </a:rPr>
                                    <m:t>𝐸</m:t>
                                  </m:r>
                                </m:num>
                                <m:den>
                                  <m:sSub>
                                    <m:sSubPr>
                                      <m:ctrlPr>
                                        <a:rPr lang="en-US" sz="2400" b="0" i="1" smtClean="0">
                                          <a:latin typeface="Cambria Math"/>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𝑇</m:t>
                                  </m:r>
                                </m:den>
                              </m:f>
                            </m:e>
                          </m:d>
                        </m:e>
                      </m:func>
                    </m:oMath>
                  </m:oMathPara>
                </a14:m>
                <a:endParaRPr lang="en-US" sz="2400" dirty="0"/>
              </a:p>
            </p:txBody>
          </p:sp>
        </mc:Choice>
        <mc:Fallback>
          <p:sp>
            <p:nvSpPr>
              <p:cNvPr id="92" name="TextBox 91"/>
              <p:cNvSpPr txBox="1">
                <a:spLocks noRot="1" noChangeAspect="1" noMove="1" noResize="1" noEditPoints="1" noAdjustHandles="1" noChangeArrowheads="1" noChangeShapeType="1" noTextEdit="1"/>
              </p:cNvSpPr>
              <p:nvPr/>
            </p:nvSpPr>
            <p:spPr>
              <a:xfrm>
                <a:off x="5933170" y="3917107"/>
                <a:ext cx="2357953" cy="829843"/>
              </a:xfrm>
              <a:prstGeom prst="rect">
                <a:avLst/>
              </a:prstGeom>
              <a:blipFill rotWithShape="1">
                <a:blip r:embed="rId2"/>
                <a:stretch>
                  <a:fillRect/>
                </a:stretch>
              </a:blipFill>
            </p:spPr>
            <p:txBody>
              <a:bodyPr/>
              <a:lstStyle/>
              <a:p>
                <a:r>
                  <a:rPr lang="en-US">
                    <a:noFill/>
                  </a:rPr>
                  <a:t> </a:t>
                </a:r>
              </a:p>
            </p:txBody>
          </p:sp>
        </mc:Fallback>
      </mc:AlternateContent>
      <p:sp>
        <p:nvSpPr>
          <p:cNvPr id="88" name="Text Box 5"/>
          <p:cNvSpPr txBox="1">
            <a:spLocks noChangeArrowheads="1"/>
          </p:cNvSpPr>
          <p:nvPr/>
        </p:nvSpPr>
        <p:spPr bwMode="auto">
          <a:xfrm>
            <a:off x="6161378" y="6519446"/>
            <a:ext cx="5762884" cy="338554"/>
          </a:xfrm>
          <a:prstGeom prst="rect">
            <a:avLst/>
          </a:prstGeom>
          <a:noFill/>
          <a:ln w="9525">
            <a:noFill/>
            <a:miter lim="800000"/>
            <a:headEnd/>
            <a:tailEnd/>
          </a:ln>
        </p:spPr>
        <p:txBody>
          <a:bodyPr wrap="square">
            <a:spAutoFit/>
          </a:bodyPr>
          <a:lstStyle/>
          <a:p>
            <a:r>
              <a:rPr lang="en-US" sz="1600" i="1" dirty="0" smtClean="0">
                <a:solidFill>
                  <a:schemeClr val="bg1">
                    <a:lumMod val="50000"/>
                  </a:schemeClr>
                </a:solidFill>
              </a:rPr>
              <a:t>* </a:t>
            </a:r>
            <a:r>
              <a:rPr lang="en-US" sz="1600" dirty="0" smtClean="0">
                <a:solidFill>
                  <a:schemeClr val="bg1">
                    <a:lumMod val="50000"/>
                  </a:schemeClr>
                </a:solidFill>
              </a:rPr>
              <a:t>E</a:t>
            </a:r>
            <a:r>
              <a:rPr lang="en-US" sz="1600" dirty="0">
                <a:solidFill>
                  <a:schemeClr val="bg1">
                    <a:lumMod val="50000"/>
                  </a:schemeClr>
                </a:solidFill>
              </a:rPr>
              <a:t>. </a:t>
            </a:r>
            <a:r>
              <a:rPr lang="en-US" sz="1600" dirty="0" err="1">
                <a:solidFill>
                  <a:schemeClr val="bg1">
                    <a:lumMod val="50000"/>
                  </a:schemeClr>
                </a:solidFill>
              </a:rPr>
              <a:t>Fulcomer</a:t>
            </a:r>
            <a:r>
              <a:rPr lang="en-US" sz="1600" dirty="0">
                <a:solidFill>
                  <a:schemeClr val="bg1">
                    <a:lumMod val="50000"/>
                  </a:schemeClr>
                </a:solidFill>
              </a:rPr>
              <a:t>, S.H. </a:t>
            </a:r>
            <a:r>
              <a:rPr lang="en-US" sz="1600" dirty="0" err="1">
                <a:solidFill>
                  <a:schemeClr val="bg1">
                    <a:lumMod val="50000"/>
                  </a:schemeClr>
                </a:solidFill>
              </a:rPr>
              <a:t>Charap</a:t>
            </a:r>
            <a:r>
              <a:rPr lang="en-US" sz="1600" dirty="0">
                <a:solidFill>
                  <a:schemeClr val="bg1">
                    <a:lumMod val="50000"/>
                  </a:schemeClr>
                </a:solidFill>
              </a:rPr>
              <a:t>, </a:t>
            </a:r>
            <a:r>
              <a:rPr lang="en-US" sz="1600" dirty="0" smtClean="0">
                <a:solidFill>
                  <a:schemeClr val="bg1">
                    <a:lumMod val="50000"/>
                  </a:schemeClr>
                </a:solidFill>
              </a:rPr>
              <a:t>JAP 1972, and many more thereafter</a:t>
            </a:r>
            <a:endParaRPr lang="en-US" sz="1600" dirty="0">
              <a:solidFill>
                <a:schemeClr val="bg1">
                  <a:lumMod val="50000"/>
                </a:schemeClr>
              </a:solidFill>
            </a:endParaRPr>
          </a:p>
        </p:txBody>
      </p:sp>
    </p:spTree>
    <p:extLst>
      <p:ext uri="{BB962C8B-B14F-4D97-AF65-F5344CB8AC3E}">
        <p14:creationId xmlns:p14="http://schemas.microsoft.com/office/powerpoint/2010/main" val="24647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7604" y="-14514"/>
            <a:ext cx="7198225" cy="1325563"/>
          </a:xfrm>
        </p:spPr>
        <p:txBody>
          <a:bodyPr>
            <a:normAutofit/>
          </a:bodyPr>
          <a:lstStyle/>
          <a:p>
            <a:r>
              <a:rPr lang="en-US" sz="3600" dirty="0" smtClean="0">
                <a:latin typeface="helvetica" panose="020B0604020202020204" pitchFamily="34" charset="0"/>
                <a:cs typeface="helvetica" panose="020B0604020202020204" pitchFamily="34" charset="0"/>
              </a:rPr>
              <a:t>Random Field </a:t>
            </a:r>
            <a:r>
              <a:rPr lang="en-US" sz="3600" dirty="0" err="1" smtClean="0">
                <a:latin typeface="helvetica" panose="020B0604020202020204" pitchFamily="34" charset="0"/>
                <a:cs typeface="helvetica" panose="020B0604020202020204" pitchFamily="34" charset="0"/>
              </a:rPr>
              <a:t>Ising</a:t>
            </a:r>
            <a:r>
              <a:rPr lang="en-US" sz="3600" dirty="0" smtClean="0">
                <a:latin typeface="helvetica" panose="020B0604020202020204" pitchFamily="34" charset="0"/>
                <a:cs typeface="helvetica" panose="020B0604020202020204" pitchFamily="34" charset="0"/>
              </a:rPr>
              <a:t> Model</a:t>
            </a:r>
            <a:endParaRPr lang="en-US" sz="3600" dirty="0">
              <a:latin typeface="helvetica" panose="020B0604020202020204" pitchFamily="34" charset="0"/>
              <a:cs typeface="helvetica" panose="020B0604020202020204" pitchFamily="34" charset="0"/>
            </a:endParaRPr>
          </a:p>
        </p:txBody>
      </p:sp>
      <mc:AlternateContent xmlns:mc="http://schemas.openxmlformats.org/markup-compatibility/2006">
        <mc:Choice xmlns:a14="http://schemas.microsoft.com/office/drawing/2010/main" Requires="a14">
          <p:sp>
            <p:nvSpPr>
              <p:cNvPr id="5" name="Content Placeholder 2"/>
              <p:cNvSpPr>
                <a:spLocks noGrp="1"/>
              </p:cNvSpPr>
              <p:nvPr>
                <p:ph idx="1"/>
              </p:nvPr>
            </p:nvSpPr>
            <p:spPr>
              <a:xfrm>
                <a:off x="954313" y="1234960"/>
                <a:ext cx="8229600" cy="4525963"/>
              </a:xfrm>
            </p:spPr>
            <p:txBody>
              <a:bodyPr>
                <a:noAutofit/>
              </a:bodyPr>
              <a:lstStyle/>
              <a:p>
                <a:pPr>
                  <a:spcAft>
                    <a:spcPts val="600"/>
                  </a:spcAft>
                  <a:buFont typeface="Wingdings" panose="05000000000000000000" pitchFamily="2" charset="2"/>
                  <a:buChar char="§"/>
                </a:pPr>
                <a:r>
                  <a:rPr lang="en-US" sz="2400" dirty="0" smtClean="0">
                    <a:latin typeface="Helvetica" pitchFamily="34" charset="0"/>
                    <a:cs typeface="helvetica" panose="020B0604020202020204" pitchFamily="34" charset="0"/>
                  </a:rPr>
                  <a:t>Proposed by </a:t>
                </a:r>
                <a:r>
                  <a:rPr lang="en-US" sz="2400" dirty="0" err="1" smtClean="0">
                    <a:latin typeface="Helvetica" pitchFamily="34" charset="0"/>
                    <a:cs typeface="helvetica" panose="020B0604020202020204" pitchFamily="34" charset="0"/>
                  </a:rPr>
                  <a:t>Imry</a:t>
                </a:r>
                <a:r>
                  <a:rPr lang="en-US" sz="2400" dirty="0" smtClean="0">
                    <a:latin typeface="Helvetica" pitchFamily="34" charset="0"/>
                    <a:cs typeface="helvetica" panose="020B0604020202020204" pitchFamily="34" charset="0"/>
                  </a:rPr>
                  <a:t> and Ma in 1975</a:t>
                </a:r>
              </a:p>
              <a:p>
                <a:pPr>
                  <a:spcBef>
                    <a:spcPts val="2400"/>
                  </a:spcBef>
                  <a:spcAft>
                    <a:spcPts val="0"/>
                  </a:spcAft>
                  <a:buFont typeface="Wingdings" panose="05000000000000000000" pitchFamily="2" charset="2"/>
                  <a:buChar char="§"/>
                </a:pPr>
                <a:r>
                  <a:rPr lang="en-US" sz="2400" dirty="0" smtClean="0">
                    <a:latin typeface="Helvetica" pitchFamily="34" charset="0"/>
                    <a:cs typeface="helvetica" panose="020B0604020202020204" pitchFamily="34" charset="0"/>
                  </a:rPr>
                  <a:t>Studied experimental </a:t>
                </a:r>
                <a:r>
                  <a:rPr lang="en-US" sz="2400" dirty="0" smtClean="0">
                    <a:latin typeface="Helvetica" pitchFamily="34" charset="0"/>
                    <a:cs typeface="helvetica" panose="020B0604020202020204" pitchFamily="34" charset="0"/>
                  </a:rPr>
                  <a:t>systems: </a:t>
                </a:r>
                <a:endParaRPr lang="en-US" sz="2400" dirty="0" smtClean="0">
                  <a:latin typeface="Helvetica" pitchFamily="34" charset="0"/>
                  <a:cs typeface="helvetica" panose="020B0604020202020204" pitchFamily="34" charset="0"/>
                </a:endParaRPr>
              </a:p>
              <a:p>
                <a:pPr lvl="1">
                  <a:spcAft>
                    <a:spcPts val="0"/>
                  </a:spcAft>
                  <a:buFont typeface="Wingdings" panose="05000000000000000000" pitchFamily="2" charset="2"/>
                  <a:buChar char="§"/>
                </a:pPr>
                <a:r>
                  <a:rPr lang="en-US" sz="2000" dirty="0" smtClean="0">
                    <a:solidFill>
                      <a:schemeClr val="tx1">
                        <a:lumMod val="50000"/>
                        <a:lumOff val="50000"/>
                      </a:schemeClr>
                    </a:solidFill>
                    <a:latin typeface="Helvetica" pitchFamily="34" charset="0"/>
                    <a:cs typeface="helvetica" panose="020B0604020202020204" pitchFamily="34" charset="0"/>
                  </a:rPr>
                  <a:t>diluted </a:t>
                </a:r>
                <a:r>
                  <a:rPr lang="en-US" sz="2000" dirty="0" err="1" smtClean="0">
                    <a:solidFill>
                      <a:schemeClr val="tx1">
                        <a:lumMod val="50000"/>
                        <a:lumOff val="50000"/>
                      </a:schemeClr>
                    </a:solidFill>
                    <a:latin typeface="Helvetica" pitchFamily="34" charset="0"/>
                    <a:cs typeface="helvetica" panose="020B0604020202020204" pitchFamily="34" charset="0"/>
                  </a:rPr>
                  <a:t>antiferromagnets</a:t>
                </a:r>
                <a:r>
                  <a:rPr lang="en-US" sz="2000" dirty="0" smtClean="0">
                    <a:solidFill>
                      <a:schemeClr val="tx1">
                        <a:lumMod val="50000"/>
                        <a:lumOff val="50000"/>
                      </a:schemeClr>
                    </a:solidFill>
                    <a:latin typeface="Helvetica" pitchFamily="34" charset="0"/>
                    <a:cs typeface="helvetica" panose="020B0604020202020204" pitchFamily="34" charset="0"/>
                  </a:rPr>
                  <a:t>, impure substrates, magnetic alloys</a:t>
                </a:r>
              </a:p>
              <a:p>
                <a:pPr>
                  <a:spcBef>
                    <a:spcPts val="3000"/>
                  </a:spcBef>
                  <a:spcAft>
                    <a:spcPts val="1200"/>
                  </a:spcAft>
                  <a:buFont typeface="Wingdings" panose="05000000000000000000" pitchFamily="2" charset="2"/>
                  <a:buChar char="§"/>
                </a:pPr>
                <a:r>
                  <a:rPr lang="en-US" sz="2400" dirty="0" smtClean="0">
                    <a:latin typeface="Helvetica" pitchFamily="34" charset="0"/>
                    <a:cs typeface="helvetica" panose="020B0604020202020204" pitchFamily="34" charset="0"/>
                  </a:rPr>
                  <a:t>simulate aging in thin-film F/AF bilayers</a:t>
                </a:r>
              </a:p>
              <a:p>
                <a:pPr>
                  <a:spcAft>
                    <a:spcPts val="600"/>
                  </a:spcAft>
                  <a:buFont typeface="Wingdings" panose="05000000000000000000" pitchFamily="2" charset="2"/>
                  <a:buChar char="§"/>
                </a:pPr>
                <a:endParaRPr lang="en-US" sz="2400" dirty="0">
                  <a:latin typeface="Helvetica" pitchFamily="34" charset="0"/>
                  <a:cs typeface="helvetica" panose="020B0604020202020204" pitchFamily="34" charset="0"/>
                </a:endParaRPr>
              </a:p>
              <a:p>
                <a:pPr>
                  <a:spcAft>
                    <a:spcPts val="600"/>
                  </a:spcAft>
                  <a:buFont typeface="Wingdings" panose="05000000000000000000" pitchFamily="2" charset="2"/>
                  <a:buChar char="§"/>
                </a:pPr>
                <a:endParaRPr lang="en-US" sz="2400" dirty="0" smtClean="0">
                  <a:latin typeface="Helvetica" pitchFamily="34" charset="0"/>
                  <a:cs typeface="helvetica" panose="020B0604020202020204" pitchFamily="34" charset="0"/>
                </a:endParaRPr>
              </a:p>
              <a:p>
                <a:pPr lvl="1">
                  <a:spcAft>
                    <a:spcPts val="600"/>
                  </a:spcAft>
                  <a:buFont typeface="Wingdings" panose="05000000000000000000" pitchFamily="2" charset="2"/>
                  <a:buChar char="§"/>
                </a:pPr>
                <a:endParaRPr lang="en-US" sz="1800" dirty="0" smtClean="0">
                  <a:latin typeface="Helvetica" pitchFamily="34" charset="0"/>
                  <a:cs typeface="helvetica" panose="020B0604020202020204" pitchFamily="34" charset="0"/>
                </a:endParaRPr>
              </a:p>
              <a:p>
                <a:pPr lvl="1">
                  <a:spcAft>
                    <a:spcPts val="600"/>
                  </a:spcAft>
                  <a:buFont typeface="Wingdings" panose="05000000000000000000" pitchFamily="2" charset="2"/>
                  <a:buChar char="§"/>
                </a:pPr>
                <a14:m>
                  <m:oMath xmlns:m="http://schemas.openxmlformats.org/officeDocument/2006/math">
                    <m:r>
                      <a:rPr lang="en-US" sz="2000" b="0" i="1" smtClean="0">
                        <a:latin typeface="Cambria Math"/>
                      </a:rPr>
                      <m:t>𝐽</m:t>
                    </m:r>
                    <m:r>
                      <a:rPr lang="en-US" sz="2000" b="0" i="1" smtClean="0">
                        <a:latin typeface="Cambria Math"/>
                      </a:rPr>
                      <m:t>=1</m:t>
                    </m:r>
                  </m:oMath>
                </a14:m>
                <a:r>
                  <a:rPr lang="en-US" sz="2000" dirty="0" smtClean="0">
                    <a:latin typeface="Helvetica" pitchFamily="34" charset="0"/>
                    <a:cs typeface="helvetica" panose="020B0604020202020204" pitchFamily="34" charset="0"/>
                  </a:rPr>
                  <a:t>: coupling constant</a:t>
                </a:r>
              </a:p>
              <a:p>
                <a:pPr lvl="1">
                  <a:spcAft>
                    <a:spcPts val="600"/>
                  </a:spcAft>
                  <a:buFont typeface="Wingdings" panose="05000000000000000000" pitchFamily="2" charset="2"/>
                  <a:buChar char="§"/>
                </a:pPr>
                <a14:m>
                  <m:oMath xmlns:m="http://schemas.openxmlformats.org/officeDocument/2006/math">
                    <m:sSub>
                      <m:sSubPr>
                        <m:ctrlPr>
                          <a:rPr lang="en-US" sz="2000" b="1" i="1" smtClean="0">
                            <a:solidFill>
                              <a:srgbClr val="C00000"/>
                            </a:solidFill>
                            <a:latin typeface="Cambria Math"/>
                          </a:rPr>
                        </m:ctrlPr>
                      </m:sSubPr>
                      <m:e>
                        <m:r>
                          <a:rPr lang="en-US" sz="2000" b="1" i="1" smtClean="0">
                            <a:solidFill>
                              <a:srgbClr val="C00000"/>
                            </a:solidFill>
                            <a:latin typeface="Cambria Math"/>
                          </a:rPr>
                          <m:t>𝒉</m:t>
                        </m:r>
                      </m:e>
                      <m:sub>
                        <m:r>
                          <a:rPr lang="en-US" sz="2000" b="1" i="1" smtClean="0">
                            <a:solidFill>
                              <a:srgbClr val="C00000"/>
                            </a:solidFill>
                            <a:latin typeface="Cambria Math"/>
                          </a:rPr>
                          <m:t>𝒊</m:t>
                        </m:r>
                      </m:sub>
                    </m:sSub>
                  </m:oMath>
                </a14:m>
                <a:r>
                  <a:rPr lang="en-US" sz="2000" dirty="0" smtClean="0">
                    <a:latin typeface="Helvetica" pitchFamily="34" charset="0"/>
                    <a:cs typeface="helvetica" panose="020B0604020202020204" pitchFamily="34" charset="0"/>
                  </a:rPr>
                  <a:t> : quenched random field</a:t>
                </a:r>
              </a:p>
              <a:p>
                <a:pPr>
                  <a:buFont typeface="Wingdings" panose="05000000000000000000" pitchFamily="2" charset="2"/>
                  <a:buChar char="§"/>
                </a:pPr>
                <a:endParaRPr lang="en-US" sz="2400" dirty="0">
                  <a:latin typeface="Helvetica" pitchFamily="34" charset="0"/>
                  <a:cs typeface="helvetica" panose="020B0604020202020204" pitchFamily="34" charset="0"/>
                </a:endParaRPr>
              </a:p>
            </p:txBody>
          </p:sp>
        </mc:Choice>
        <mc:Fallback>
          <p:sp>
            <p:nvSpPr>
              <p:cNvPr id="5" name="Content Placeholder 2"/>
              <p:cNvSpPr>
                <a:spLocks noGrp="1" noRot="1" noChangeAspect="1" noMove="1" noResize="1" noEditPoints="1" noAdjustHandles="1" noChangeArrowheads="1" noChangeShapeType="1" noTextEdit="1"/>
              </p:cNvSpPr>
              <p:nvPr>
                <p:ph idx="1"/>
              </p:nvPr>
            </p:nvSpPr>
            <p:spPr>
              <a:xfrm>
                <a:off x="954313" y="1234960"/>
                <a:ext cx="8229600" cy="4525963"/>
              </a:xfrm>
              <a:blipFill rotWithShape="1">
                <a:blip r:embed="rId2"/>
                <a:stretch>
                  <a:fillRect l="-1037" t="-1752" b="-2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07914" y="3686627"/>
                <a:ext cx="3760773" cy="1030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𝐻</m:t>
                      </m:r>
                      <m:r>
                        <a:rPr lang="en-US" sz="2400" b="0" i="1" smtClean="0">
                          <a:latin typeface="Cambria Math"/>
                        </a:rPr>
                        <m:t>=−</m:t>
                      </m:r>
                      <m:r>
                        <a:rPr lang="en-US" sz="2400" b="0" i="1" smtClean="0">
                          <a:latin typeface="Cambria Math"/>
                        </a:rPr>
                        <m:t>𝐽</m:t>
                      </m:r>
                      <m:nary>
                        <m:naryPr>
                          <m:chr m:val="∑"/>
                          <m:supHide m:val="on"/>
                          <m:ctrlPr>
                            <a:rPr lang="en-US" sz="2400" b="0" i="1" smtClean="0">
                              <a:latin typeface="Cambria Math"/>
                            </a:rPr>
                          </m:ctrlPr>
                        </m:naryPr>
                        <m:sub>
                          <m:r>
                            <m:rPr>
                              <m:brk m:alnAt="7"/>
                            </m:rPr>
                            <a:rPr lang="en-US" sz="2400" b="0" i="1" smtClean="0">
                              <a:latin typeface="Cambria Math"/>
                            </a:rPr>
                            <m:t>&lt;</m:t>
                          </m:r>
                          <m:r>
                            <a:rPr lang="en-US" sz="2400" b="0" i="1" smtClean="0">
                              <a:latin typeface="Cambria Math"/>
                            </a:rPr>
                            <m:t>𝑖𝑗</m:t>
                          </m:r>
                          <m:r>
                            <a:rPr lang="en-US" sz="2400" b="0" i="1" smtClean="0">
                              <a:latin typeface="Cambria Math"/>
                            </a:rPr>
                            <m:t>&gt;</m:t>
                          </m:r>
                        </m:sub>
                        <m:sup/>
                        <m:e>
                          <m:r>
                            <a:rPr lang="en-US" sz="2400" b="0" i="1" smtClean="0">
                              <a:latin typeface="Cambria Math"/>
                            </a:rPr>
                            <m:t> </m:t>
                          </m:r>
                          <m:sSub>
                            <m:sSubPr>
                              <m:ctrlPr>
                                <a:rPr lang="en-US" sz="2400" b="0" i="1" smtClean="0">
                                  <a:latin typeface="Cambria Math"/>
                                </a:rPr>
                              </m:ctrlPr>
                            </m:sSubPr>
                            <m:e>
                              <m:r>
                                <a:rPr lang="en-US" sz="2400" b="0" i="1" smtClean="0">
                                  <a:latin typeface="Cambria Math"/>
                                </a:rPr>
                                <m:t>𝑠</m:t>
                              </m:r>
                            </m:e>
                            <m:sub>
                              <m:r>
                                <a:rPr lang="en-US" sz="2400" b="0" i="1" smtClean="0">
                                  <a:latin typeface="Cambria Math"/>
                                </a:rPr>
                                <m:t>𝑖</m:t>
                              </m:r>
                            </m:sub>
                          </m:sSub>
                          <m:sSub>
                            <m:sSubPr>
                              <m:ctrlPr>
                                <a:rPr lang="en-US" sz="2400" b="0" i="1" smtClean="0">
                                  <a:latin typeface="Cambria Math"/>
                                </a:rPr>
                              </m:ctrlPr>
                            </m:sSubPr>
                            <m:e>
                              <m:r>
                                <a:rPr lang="en-US" sz="2400" b="0" i="1" smtClean="0">
                                  <a:latin typeface="Cambria Math"/>
                                </a:rPr>
                                <m:t>𝑠</m:t>
                              </m:r>
                            </m:e>
                            <m:sub>
                              <m:r>
                                <a:rPr lang="en-US" sz="2400" b="0" i="1" smtClean="0">
                                  <a:latin typeface="Cambria Math"/>
                                </a:rPr>
                                <m:t>𝑗</m:t>
                              </m:r>
                            </m:sub>
                          </m:sSub>
                        </m:e>
                      </m:nary>
                      <m:r>
                        <a:rPr lang="en-US" sz="2400" b="0" i="1" smtClean="0">
                          <a:latin typeface="Cambria Math"/>
                        </a:rPr>
                        <m:t>+</m:t>
                      </m:r>
                      <m:nary>
                        <m:naryPr>
                          <m:chr m:val="∑"/>
                          <m:supHide m:val="on"/>
                          <m:ctrlPr>
                            <a:rPr lang="en-US" sz="2400" b="0" i="1" smtClean="0">
                              <a:latin typeface="Cambria Math"/>
                            </a:rPr>
                          </m:ctrlPr>
                        </m:naryPr>
                        <m:sub>
                          <m:r>
                            <a:rPr lang="en-US" sz="2400" b="0" i="1" smtClean="0">
                              <a:latin typeface="Cambria Math"/>
                            </a:rPr>
                            <m:t>𝑖</m:t>
                          </m:r>
                        </m:sub>
                        <m:sup/>
                        <m:e>
                          <m:sSub>
                            <m:sSubPr>
                              <m:ctrlPr>
                                <a:rPr lang="en-US" sz="2400" b="0" i="1" smtClean="0">
                                  <a:latin typeface="Cambria Math"/>
                                </a:rPr>
                              </m:ctrlPr>
                            </m:sSubPr>
                            <m:e>
                              <m:sSub>
                                <m:sSubPr>
                                  <m:ctrlPr>
                                    <a:rPr lang="en-US" sz="2400" b="1" i="1" smtClean="0">
                                      <a:solidFill>
                                        <a:srgbClr val="C00000"/>
                                      </a:solidFill>
                                      <a:latin typeface="Cambria Math"/>
                                    </a:rPr>
                                  </m:ctrlPr>
                                </m:sSubPr>
                                <m:e>
                                  <m:r>
                                    <a:rPr lang="en-US" sz="2400" b="1" i="1" smtClean="0">
                                      <a:solidFill>
                                        <a:srgbClr val="C00000"/>
                                      </a:solidFill>
                                      <a:latin typeface="Cambria Math"/>
                                    </a:rPr>
                                    <m:t>𝒉</m:t>
                                  </m:r>
                                </m:e>
                                <m:sub>
                                  <m:r>
                                    <a:rPr lang="en-US" sz="2400" b="1" i="1" smtClean="0">
                                      <a:solidFill>
                                        <a:srgbClr val="C00000"/>
                                      </a:solidFill>
                                      <a:latin typeface="Cambria Math"/>
                                    </a:rPr>
                                    <m:t>𝒊</m:t>
                                  </m:r>
                                </m:sub>
                              </m:sSub>
                              <m:r>
                                <a:rPr lang="en-US" sz="2400" b="0" i="1" smtClean="0">
                                  <a:latin typeface="Cambria Math"/>
                                </a:rPr>
                                <m:t>𝑠</m:t>
                              </m:r>
                            </m:e>
                            <m:sub>
                              <m:r>
                                <a:rPr lang="en-US" sz="2400" b="0" i="1" smtClean="0">
                                  <a:latin typeface="Cambria Math"/>
                                </a:rPr>
                                <m:t>𝑖</m:t>
                              </m:r>
                            </m:sub>
                          </m:sSub>
                        </m:e>
                      </m:nary>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707914" y="3686627"/>
                <a:ext cx="3760773" cy="1030347"/>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3716087" y="6488863"/>
            <a:ext cx="3505200" cy="307777"/>
          </a:xfrm>
          <a:prstGeom prst="rect">
            <a:avLst/>
          </a:prstGeom>
          <a:noFill/>
        </p:spPr>
        <p:txBody>
          <a:bodyPr wrap="square" rtlCol="0">
            <a:spAutoFit/>
          </a:bodyPr>
          <a:lstStyle/>
          <a:p>
            <a:r>
              <a:rPr lang="en-US" dirty="0" err="1" smtClean="0"/>
              <a:t>Imry</a:t>
            </a:r>
            <a:r>
              <a:rPr lang="en-US" dirty="0" smtClean="0"/>
              <a:t> and Ma, </a:t>
            </a:r>
            <a:r>
              <a:rPr lang="en-US" i="1" dirty="0" smtClean="0"/>
              <a:t>PRL</a:t>
            </a:r>
            <a:r>
              <a:rPr lang="en-US" dirty="0" smtClean="0"/>
              <a:t>, 35-21 (1975). </a:t>
            </a:r>
            <a:endParaRPr lang="en-US" dirty="0"/>
          </a:p>
        </p:txBody>
      </p:sp>
    </p:spTree>
    <p:extLst>
      <p:ext uri="{BB962C8B-B14F-4D97-AF65-F5344CB8AC3E}">
        <p14:creationId xmlns:p14="http://schemas.microsoft.com/office/powerpoint/2010/main" val="11623766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931164"/>
            <a:ext cx="3947886" cy="1879826"/>
          </a:xfrm>
        </p:spPr>
        <p:txBody>
          <a:bodyPr>
            <a:normAutofit fontScale="92500" lnSpcReduction="20000"/>
          </a:body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Experiment</a:t>
            </a:r>
          </a:p>
          <a:p>
            <a:r>
              <a:rPr lang="en-US" sz="2400" dirty="0" smtClean="0">
                <a:latin typeface="helvetica" panose="020B0604020202020204" pitchFamily="34" charset="0"/>
                <a:cs typeface="helvetica" panose="020B0604020202020204" pitchFamily="34" charset="0"/>
              </a:rPr>
              <a:t>1. Thin film</a:t>
            </a:r>
          </a:p>
          <a:p>
            <a:r>
              <a:rPr lang="en-US" sz="2400" dirty="0" smtClean="0">
                <a:latin typeface="helvetica" panose="020B0604020202020204" pitchFamily="34" charset="0"/>
                <a:cs typeface="helvetica" panose="020B0604020202020204" pitchFamily="34" charset="0"/>
              </a:rPr>
              <a:t>2. Cool down slowly</a:t>
            </a:r>
          </a:p>
          <a:p>
            <a:r>
              <a:rPr lang="en-US" sz="2400" dirty="0" smtClean="0">
                <a:latin typeface="helvetica" panose="020B0604020202020204" pitchFamily="34" charset="0"/>
                <a:cs typeface="helvetica" panose="020B0604020202020204" pitchFamily="34" charset="0"/>
              </a:rPr>
              <a:t>3. Measure resistance</a:t>
            </a:r>
          </a:p>
          <a:p>
            <a:r>
              <a:rPr lang="en-US" sz="2400" dirty="0" smtClean="0">
                <a:latin typeface="helvetica" panose="020B0604020202020204" pitchFamily="34" charset="0"/>
                <a:cs typeface="helvetica" panose="020B0604020202020204" pitchFamily="34" charset="0"/>
              </a:rPr>
              <a:t>4. Flip external field</a:t>
            </a:r>
          </a:p>
          <a:p>
            <a:endParaRPr lang="en-US" sz="24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944554"/>
            <a:ext cx="3715656" cy="187982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Simulation</a:t>
            </a:r>
          </a:p>
          <a:p>
            <a:r>
              <a:rPr lang="en-US" sz="2400" dirty="0" smtClean="0">
                <a:latin typeface="helvetica" panose="020B0604020202020204" pitchFamily="34" charset="0"/>
                <a:cs typeface="helvetica" panose="020B0604020202020204" pitchFamily="34" charset="0"/>
              </a:rPr>
              <a:t>1. 2D square lattice</a:t>
            </a:r>
          </a:p>
          <a:p>
            <a:r>
              <a:rPr lang="en-US" sz="2400" dirty="0" smtClean="0">
                <a:latin typeface="helvetica" panose="020B0604020202020204" pitchFamily="34" charset="0"/>
                <a:cs typeface="helvetica" panose="020B0604020202020204" pitchFamily="34" charset="0"/>
              </a:rPr>
              <a:t>2. Simulated annealing</a:t>
            </a:r>
          </a:p>
          <a:p>
            <a:r>
              <a:rPr lang="en-US" sz="2400" dirty="0" smtClean="0">
                <a:latin typeface="helvetica" panose="020B0604020202020204" pitchFamily="34" charset="0"/>
                <a:cs typeface="helvetica" panose="020B0604020202020204" pitchFamily="34" charset="0"/>
              </a:rPr>
              <a:t>3. Measure energy</a:t>
            </a:r>
          </a:p>
          <a:p>
            <a:r>
              <a:rPr lang="en-US" sz="2400" dirty="0" smtClean="0">
                <a:latin typeface="helvetica" panose="020B0604020202020204" pitchFamily="34" charset="0"/>
                <a:cs typeface="helvetica" panose="020B0604020202020204" pitchFamily="34" charset="0"/>
              </a:rPr>
              <a:t>4. Flip random fields</a:t>
            </a:r>
            <a:endParaRPr lang="en-US" sz="24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24823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931164"/>
            <a:ext cx="3947886" cy="1879826"/>
          </a:xfrm>
        </p:spPr>
        <p:txBody>
          <a:bodyPr>
            <a:normAutofit fontScale="92500" lnSpcReduction="20000"/>
          </a:body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Experiment</a:t>
            </a:r>
          </a:p>
          <a:p>
            <a:r>
              <a:rPr lang="en-US" sz="2400" dirty="0" smtClean="0">
                <a:latin typeface="helvetica" panose="020B0604020202020204" pitchFamily="34" charset="0"/>
                <a:cs typeface="helvetica" panose="020B0604020202020204" pitchFamily="34" charset="0"/>
              </a:rPr>
              <a:t>1. Thin film</a:t>
            </a:r>
          </a:p>
          <a:p>
            <a:r>
              <a:rPr lang="en-US" sz="2400" dirty="0" smtClean="0">
                <a:latin typeface="helvetica" panose="020B0604020202020204" pitchFamily="34" charset="0"/>
                <a:cs typeface="helvetica" panose="020B0604020202020204" pitchFamily="34" charset="0"/>
              </a:rPr>
              <a:t>2. Cool down slowly</a:t>
            </a:r>
          </a:p>
          <a:p>
            <a:r>
              <a:rPr lang="en-US" sz="2400" dirty="0" smtClean="0">
                <a:latin typeface="helvetica" panose="020B0604020202020204" pitchFamily="34" charset="0"/>
                <a:cs typeface="helvetica" panose="020B0604020202020204" pitchFamily="34" charset="0"/>
              </a:rPr>
              <a:t>3. Measure resistance</a:t>
            </a:r>
          </a:p>
          <a:p>
            <a:r>
              <a:rPr lang="en-US" sz="2400" dirty="0" smtClean="0">
                <a:latin typeface="helvetica" panose="020B0604020202020204" pitchFamily="34" charset="0"/>
                <a:cs typeface="helvetica" panose="020B0604020202020204" pitchFamily="34" charset="0"/>
              </a:rPr>
              <a:t>4. Flip external field</a:t>
            </a:r>
          </a:p>
          <a:p>
            <a:endParaRPr lang="en-US" sz="24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944554"/>
            <a:ext cx="3715656" cy="187982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Simulation</a:t>
            </a:r>
          </a:p>
          <a:p>
            <a:r>
              <a:rPr lang="en-US" sz="2400" dirty="0" smtClean="0">
                <a:latin typeface="helvetica" panose="020B0604020202020204" pitchFamily="34" charset="0"/>
                <a:cs typeface="helvetica" panose="020B0604020202020204" pitchFamily="34" charset="0"/>
              </a:rPr>
              <a:t>1. 2D square lattice</a:t>
            </a:r>
          </a:p>
          <a:p>
            <a:r>
              <a:rPr lang="en-US" sz="2400" dirty="0" smtClean="0">
                <a:latin typeface="helvetica" panose="020B0604020202020204" pitchFamily="34" charset="0"/>
                <a:cs typeface="helvetica" panose="020B0604020202020204" pitchFamily="34" charset="0"/>
              </a:rPr>
              <a:t>2. Simulated annealing</a:t>
            </a:r>
          </a:p>
          <a:p>
            <a:r>
              <a:rPr lang="en-US" sz="2400" dirty="0" smtClean="0">
                <a:latin typeface="helvetica" panose="020B0604020202020204" pitchFamily="34" charset="0"/>
                <a:cs typeface="helvetica" panose="020B0604020202020204" pitchFamily="34" charset="0"/>
              </a:rPr>
              <a:t>3. Measure energy</a:t>
            </a:r>
          </a:p>
          <a:p>
            <a:r>
              <a:rPr lang="en-US" sz="2400" dirty="0" smtClean="0">
                <a:latin typeface="helvetica" panose="020B0604020202020204" pitchFamily="34" charset="0"/>
                <a:cs typeface="helvetica" panose="020B0604020202020204" pitchFamily="34" charset="0"/>
              </a:rPr>
              <a:t>4. Flip random fields</a:t>
            </a:r>
            <a:endParaRPr lang="en-US" sz="24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725875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889" y="116112"/>
            <a:ext cx="8229600" cy="968829"/>
          </a:xfrm>
        </p:spPr>
        <p:txBody>
          <a:bodyPr>
            <a:normAutofit/>
          </a:bodyPr>
          <a:lstStyle/>
          <a:p>
            <a:r>
              <a:rPr lang="en-US" sz="3600" dirty="0">
                <a:latin typeface="helvetica" panose="020B0604020202020204" pitchFamily="34" charset="0"/>
                <a:cs typeface="helvetica" panose="020B0604020202020204" pitchFamily="34" charset="0"/>
              </a:rPr>
              <a:t>Jamming transition</a:t>
            </a:r>
          </a:p>
        </p:txBody>
      </p:sp>
      <p:sp>
        <p:nvSpPr>
          <p:cNvPr id="3" name="Content Placeholder 2"/>
          <p:cNvSpPr>
            <a:spLocks noGrp="1"/>
          </p:cNvSpPr>
          <p:nvPr>
            <p:ph idx="1"/>
          </p:nvPr>
        </p:nvSpPr>
        <p:spPr>
          <a:xfrm>
            <a:off x="1454624" y="1180190"/>
            <a:ext cx="8229600" cy="5518571"/>
          </a:xfrm>
        </p:spPr>
        <p:txBody>
          <a:bodyPr>
            <a:normAutofit/>
          </a:bodyPr>
          <a:lstStyle/>
          <a:p>
            <a:r>
              <a:rPr lang="en-US" sz="2400" dirty="0">
                <a:latin typeface="helvetica" panose="020B0604020202020204" pitchFamily="34" charset="0"/>
                <a:cs typeface="helvetica" panose="020B0604020202020204" pitchFamily="34" charset="0"/>
              </a:rPr>
              <a:t>Jammed states are common.</a:t>
            </a:r>
          </a:p>
          <a:p>
            <a:endParaRPr lang="en-US" dirty="0">
              <a:latin typeface="helvetica" panose="020B0604020202020204" pitchFamily="34" charset="0"/>
              <a:cs typeface="helvetica" panose="020B0604020202020204" pitchFamily="34" charset="0"/>
            </a:endParaRPr>
          </a:p>
          <a:p>
            <a:endParaRPr lang="en-US" dirty="0" smtClean="0">
              <a:latin typeface="helvetica" panose="020B0604020202020204" pitchFamily="34" charset="0"/>
              <a:cs typeface="helvetica" panose="020B0604020202020204" pitchFamily="34" charset="0"/>
            </a:endParaRPr>
          </a:p>
          <a:p>
            <a:pPr>
              <a:spcBef>
                <a:spcPts val="3600"/>
              </a:spcBef>
            </a:pPr>
            <a:r>
              <a:rPr lang="en-US" sz="2400" dirty="0">
                <a:latin typeface="helvetica" panose="020B0604020202020204" pitchFamily="34" charset="0"/>
                <a:cs typeface="helvetica" panose="020B0604020202020204" pitchFamily="34" charset="0"/>
              </a:rPr>
              <a:t>Characteristics</a:t>
            </a:r>
          </a:p>
          <a:p>
            <a:pPr lvl="1">
              <a:lnSpc>
                <a:spcPct val="110000"/>
              </a:lnSpc>
            </a:pPr>
            <a:r>
              <a:rPr lang="en-US" sz="2000" dirty="0">
                <a:latin typeface="helvetica" panose="020B0604020202020204" pitchFamily="34" charset="0"/>
                <a:cs typeface="helvetica" panose="020B0604020202020204" pitchFamily="34" charset="0"/>
              </a:rPr>
              <a:t>High packing density </a:t>
            </a:r>
            <a:r>
              <a:rPr lang="en-US" sz="2000" i="1" u="sng" dirty="0">
                <a:solidFill>
                  <a:schemeClr val="tx1">
                    <a:lumMod val="65000"/>
                    <a:lumOff val="35000"/>
                  </a:schemeClr>
                </a:solidFill>
                <a:latin typeface="helvetica" panose="020B0604020202020204" pitchFamily="34" charset="0"/>
                <a:cs typeface="helvetica" panose="020B0604020202020204" pitchFamily="34" charset="0"/>
              </a:rPr>
              <a:t>(not highest)</a:t>
            </a:r>
          </a:p>
          <a:p>
            <a:pPr lvl="1">
              <a:lnSpc>
                <a:spcPct val="110000"/>
              </a:lnSpc>
            </a:pPr>
            <a:r>
              <a:rPr lang="en-US" sz="2000" dirty="0">
                <a:latin typeface="helvetica" panose="020B0604020202020204" pitchFamily="34" charset="0"/>
                <a:cs typeface="helvetica" panose="020B0604020202020204" pitchFamily="34" charset="0"/>
              </a:rPr>
              <a:t>Out of equilibrium </a:t>
            </a:r>
            <a:endParaRPr lang="en-US" sz="2000" i="1" u="sng" dirty="0">
              <a:solidFill>
                <a:schemeClr val="tx1">
                  <a:lumMod val="65000"/>
                  <a:lumOff val="35000"/>
                </a:schemeClr>
              </a:solidFill>
              <a:latin typeface="helvetica" panose="020B0604020202020204" pitchFamily="34" charset="0"/>
              <a:cs typeface="helvetica" panose="020B0604020202020204" pitchFamily="34" charset="0"/>
            </a:endParaRPr>
          </a:p>
          <a:p>
            <a:pPr lvl="1">
              <a:lnSpc>
                <a:spcPct val="110000"/>
              </a:lnSpc>
            </a:pPr>
            <a:r>
              <a:rPr lang="en-US" sz="2000" dirty="0">
                <a:latin typeface="helvetica" panose="020B0604020202020204" pitchFamily="34" charset="0"/>
                <a:cs typeface="helvetica" panose="020B0604020202020204" pitchFamily="34" charset="0"/>
              </a:rPr>
              <a:t>Extremely slow relaxation </a:t>
            </a:r>
            <a:endParaRPr lang="en-US" sz="1400" dirty="0">
              <a:latin typeface="helvetica" panose="020B0604020202020204" pitchFamily="34" charset="0"/>
              <a:cs typeface="helvetica" panose="020B0604020202020204" pitchFamily="34" charset="0"/>
            </a:endParaRPr>
          </a:p>
          <a:p>
            <a:pPr>
              <a:spcBef>
                <a:spcPts val="2400"/>
              </a:spcBef>
              <a:spcAft>
                <a:spcPts val="600"/>
              </a:spcAft>
            </a:pPr>
            <a:r>
              <a:rPr lang="en-US" sz="2400" dirty="0">
                <a:latin typeface="helvetica" panose="020B0604020202020204" pitchFamily="34" charset="0"/>
                <a:cs typeface="helvetica" panose="020B0604020202020204" pitchFamily="34" charset="0"/>
              </a:rPr>
              <a:t>A challenge to understand</a:t>
            </a:r>
          </a:p>
          <a:p>
            <a:pPr lvl="1">
              <a:lnSpc>
                <a:spcPct val="110000"/>
              </a:lnSpc>
              <a:spcBef>
                <a:spcPts val="0"/>
              </a:spcBef>
            </a:pPr>
            <a:r>
              <a:rPr lang="en-US" sz="2000" dirty="0" smtClean="0">
                <a:latin typeface="helvetica" panose="020B0604020202020204" pitchFamily="34" charset="0"/>
                <a:cs typeface="helvetica" panose="020B0604020202020204" pitchFamily="34" charset="0"/>
              </a:rPr>
              <a:t>What </a:t>
            </a:r>
            <a:r>
              <a:rPr lang="en-US" sz="2000" dirty="0">
                <a:latin typeface="helvetica" panose="020B0604020202020204" pitchFamily="34" charset="0"/>
                <a:cs typeface="helvetica" panose="020B0604020202020204" pitchFamily="34" charset="0"/>
              </a:rPr>
              <a:t>causes the extremely slow relaxation?</a:t>
            </a:r>
          </a:p>
          <a:p>
            <a:pPr lvl="1">
              <a:lnSpc>
                <a:spcPct val="110000"/>
              </a:lnSpc>
            </a:pPr>
            <a:r>
              <a:rPr lang="en-US" sz="2000" dirty="0">
                <a:latin typeface="helvetica" panose="020B0604020202020204" pitchFamily="34" charset="0"/>
                <a:cs typeface="helvetica" panose="020B0604020202020204" pitchFamily="34" charset="0"/>
              </a:rPr>
              <a:t>E</a:t>
            </a:r>
            <a:r>
              <a:rPr lang="en-US" sz="2000" dirty="0" smtClean="0">
                <a:latin typeface="helvetica" panose="020B0604020202020204" pitchFamily="34" charset="0"/>
                <a:cs typeface="helvetica" panose="020B0604020202020204" pitchFamily="34" charset="0"/>
              </a:rPr>
              <a:t>quilibrium </a:t>
            </a:r>
            <a:r>
              <a:rPr lang="en-US" sz="2000" dirty="0">
                <a:latin typeface="helvetica" panose="020B0604020202020204" pitchFamily="34" charset="0"/>
                <a:cs typeface="helvetica" panose="020B0604020202020204" pitchFamily="34" charset="0"/>
              </a:rPr>
              <a:t>state?</a:t>
            </a:r>
          </a:p>
          <a:p>
            <a:pPr lvl="1">
              <a:lnSpc>
                <a:spcPct val="110000"/>
              </a:lnSpc>
            </a:pPr>
            <a:r>
              <a:rPr lang="en-US" sz="2000" dirty="0" smtClean="0">
                <a:latin typeface="helvetica" panose="020B0604020202020204" pitchFamily="34" charset="0"/>
                <a:cs typeface="helvetica" panose="020B0604020202020204" pitchFamily="34" charset="0"/>
              </a:rPr>
              <a:t>Equilibrium phase </a:t>
            </a:r>
            <a:r>
              <a:rPr lang="en-US" sz="2000" dirty="0">
                <a:latin typeface="helvetica" panose="020B0604020202020204" pitchFamily="34" charset="0"/>
                <a:cs typeface="helvetica" panose="020B0604020202020204" pitchFamily="34" charset="0"/>
              </a:rPr>
              <a:t>transition</a:t>
            </a:r>
            <a:r>
              <a:rPr lang="en-US" sz="2000" dirty="0" smtClean="0">
                <a:latin typeface="helvetica" panose="020B0604020202020204" pitchFamily="34" charset="0"/>
                <a:cs typeface="helvetica" panose="020B0604020202020204" pitchFamily="34" charset="0"/>
              </a:rPr>
              <a:t>?</a:t>
            </a:r>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a:p>
            <a:pPr lvl="1"/>
            <a:endParaRPr lang="en-US" sz="2000" dirty="0">
              <a:latin typeface="helvetica" panose="020B0604020202020204" pitchFamily="34" charset="0"/>
              <a:cs typeface="helvetica" panose="020B0604020202020204" pitchFamily="34" charset="0"/>
            </a:endParaRPr>
          </a:p>
        </p:txBody>
      </p:sp>
      <p:pic>
        <p:nvPicPr>
          <p:cNvPr id="1026" name="Picture 2" descr="File:Granular jamming.sv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347"/>
          <a:stretch/>
        </p:blipFill>
        <p:spPr bwMode="auto">
          <a:xfrm>
            <a:off x="2586688" y="1766497"/>
            <a:ext cx="973417" cy="9433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rojects.math.arizona.edu/~sp2007/dunesP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8005" y="1736194"/>
            <a:ext cx="1341409" cy="10205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https://encrypted-tbn3.gstatic.com/images?q=tbn:ANd9GcQBiKj7xMIXoYM2ZW4VYbFK2EKno1JYb3BMbfYq2cxrV7qdu-Q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314" y="1736194"/>
            <a:ext cx="1524971" cy="1014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220200" y="6537874"/>
            <a:ext cx="2971800" cy="276999"/>
          </a:xfrm>
          <a:prstGeom prst="rect">
            <a:avLst/>
          </a:prstGeom>
          <a:noFill/>
          <a:ln>
            <a:solidFill>
              <a:schemeClr val="bg1">
                <a:lumMod val="75000"/>
              </a:schemeClr>
            </a:solidFill>
          </a:ln>
        </p:spPr>
        <p:txBody>
          <a:bodyPr wrap="square" rtlCol="0">
            <a:spAutoFit/>
          </a:bodyPr>
          <a:lstStyle/>
          <a:p>
            <a:r>
              <a:rPr lang="en-US" sz="1200" dirty="0">
                <a:solidFill>
                  <a:schemeClr val="tx1">
                    <a:lumMod val="65000"/>
                    <a:lumOff val="35000"/>
                  </a:schemeClr>
                </a:solidFill>
              </a:rPr>
              <a:t>Zhang, .et al and Liu, Nature 459, 230 (2009)</a:t>
            </a:r>
          </a:p>
        </p:txBody>
      </p:sp>
      <p:pic>
        <p:nvPicPr>
          <p:cNvPr id="4" name="Picture 2" descr="http://upload.wikimedia.org/wikipedia/commons/0/07/Plant_cell_type_sclerenchyma_fiber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185" y="1725355"/>
            <a:ext cx="1371600" cy="102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2884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931164"/>
            <a:ext cx="3947886" cy="1879826"/>
          </a:xfrm>
        </p:spPr>
        <p:txBody>
          <a:bodyPr>
            <a:normAutofit fontScale="92500" lnSpcReduction="20000"/>
          </a:body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Experiment</a:t>
            </a:r>
          </a:p>
          <a:p>
            <a:r>
              <a:rPr lang="en-US" sz="2400" dirty="0" smtClean="0">
                <a:latin typeface="helvetica" panose="020B0604020202020204" pitchFamily="34" charset="0"/>
                <a:cs typeface="helvetica" panose="020B0604020202020204" pitchFamily="34" charset="0"/>
              </a:rPr>
              <a:t>1. Thin film</a:t>
            </a:r>
          </a:p>
          <a:p>
            <a:r>
              <a:rPr lang="en-US" sz="2400" dirty="0" smtClean="0">
                <a:latin typeface="helvetica" panose="020B0604020202020204" pitchFamily="34" charset="0"/>
                <a:cs typeface="helvetica" panose="020B0604020202020204" pitchFamily="34" charset="0"/>
              </a:rPr>
              <a:t>2. Cool down slowly</a:t>
            </a:r>
          </a:p>
          <a:p>
            <a:r>
              <a:rPr lang="en-US" sz="2400" dirty="0" smtClean="0">
                <a:latin typeface="helvetica" panose="020B0604020202020204" pitchFamily="34" charset="0"/>
                <a:cs typeface="helvetica" panose="020B0604020202020204" pitchFamily="34" charset="0"/>
              </a:rPr>
              <a:t>3. Measure resistance</a:t>
            </a:r>
          </a:p>
          <a:p>
            <a:r>
              <a:rPr lang="en-US" sz="2400" dirty="0" smtClean="0">
                <a:latin typeface="helvetica" panose="020B0604020202020204" pitchFamily="34" charset="0"/>
                <a:cs typeface="helvetica" panose="020B0604020202020204" pitchFamily="34" charset="0"/>
              </a:rPr>
              <a:t>4. Flip external field</a:t>
            </a:r>
          </a:p>
          <a:p>
            <a:endParaRPr lang="en-US" sz="24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944554"/>
            <a:ext cx="3715656" cy="187982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Simulation</a:t>
            </a:r>
          </a:p>
          <a:p>
            <a:r>
              <a:rPr lang="en-US" sz="2400" dirty="0" smtClean="0">
                <a:latin typeface="helvetica" panose="020B0604020202020204" pitchFamily="34" charset="0"/>
                <a:cs typeface="helvetica" panose="020B0604020202020204" pitchFamily="34" charset="0"/>
              </a:rPr>
              <a:t>1. 2D square lattice</a:t>
            </a:r>
          </a:p>
          <a:p>
            <a:r>
              <a:rPr lang="en-US" sz="2400" dirty="0" smtClean="0">
                <a:latin typeface="helvetica" panose="020B0604020202020204" pitchFamily="34" charset="0"/>
                <a:cs typeface="helvetica" panose="020B0604020202020204" pitchFamily="34" charset="0"/>
              </a:rPr>
              <a:t>2. Simulated annealing</a:t>
            </a:r>
          </a:p>
          <a:p>
            <a:r>
              <a:rPr lang="en-US" sz="2400" dirty="0" smtClean="0">
                <a:latin typeface="helvetica" panose="020B0604020202020204" pitchFamily="34" charset="0"/>
                <a:cs typeface="helvetica" panose="020B0604020202020204" pitchFamily="34" charset="0"/>
              </a:rPr>
              <a:t>3. Measure energy</a:t>
            </a:r>
          </a:p>
          <a:p>
            <a:r>
              <a:rPr lang="en-US" sz="2400" dirty="0" smtClean="0">
                <a:latin typeface="helvetica" panose="020B0604020202020204" pitchFamily="34" charset="0"/>
                <a:cs typeface="helvetica" panose="020B0604020202020204" pitchFamily="34" charset="0"/>
              </a:rPr>
              <a:t>4. Flip random fields</a:t>
            </a:r>
            <a:endParaRPr lang="en-US" sz="24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725875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931164"/>
            <a:ext cx="3947886" cy="1879826"/>
          </a:xfrm>
        </p:spPr>
        <p:txBody>
          <a:bodyPr>
            <a:normAutofit fontScale="92500" lnSpcReduction="20000"/>
          </a:body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Experiment</a:t>
            </a:r>
          </a:p>
          <a:p>
            <a:r>
              <a:rPr lang="en-US" sz="2400" dirty="0" smtClean="0">
                <a:latin typeface="helvetica" panose="020B0604020202020204" pitchFamily="34" charset="0"/>
                <a:cs typeface="helvetica" panose="020B0604020202020204" pitchFamily="34" charset="0"/>
              </a:rPr>
              <a:t>1. Thin film</a:t>
            </a:r>
          </a:p>
          <a:p>
            <a:r>
              <a:rPr lang="en-US" sz="2400" dirty="0" smtClean="0">
                <a:latin typeface="helvetica" panose="020B0604020202020204" pitchFamily="34" charset="0"/>
                <a:cs typeface="helvetica" panose="020B0604020202020204" pitchFamily="34" charset="0"/>
              </a:rPr>
              <a:t>2. Cool down slowly</a:t>
            </a:r>
          </a:p>
          <a:p>
            <a:r>
              <a:rPr lang="en-US" sz="2400" dirty="0" smtClean="0">
                <a:latin typeface="helvetica" panose="020B0604020202020204" pitchFamily="34" charset="0"/>
                <a:cs typeface="helvetica" panose="020B0604020202020204" pitchFamily="34" charset="0"/>
              </a:rPr>
              <a:t>3. Measure resistance</a:t>
            </a:r>
          </a:p>
          <a:p>
            <a:r>
              <a:rPr lang="en-US" sz="2400" dirty="0" smtClean="0">
                <a:latin typeface="helvetica" panose="020B0604020202020204" pitchFamily="34" charset="0"/>
                <a:cs typeface="helvetica" panose="020B0604020202020204" pitchFamily="34" charset="0"/>
              </a:rPr>
              <a:t>4. Flip external field</a:t>
            </a:r>
          </a:p>
          <a:p>
            <a:endParaRPr lang="en-US" sz="24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944554"/>
            <a:ext cx="3715656" cy="187982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Simulation</a:t>
            </a:r>
          </a:p>
          <a:p>
            <a:r>
              <a:rPr lang="en-US" sz="2400" dirty="0" smtClean="0">
                <a:latin typeface="helvetica" panose="020B0604020202020204" pitchFamily="34" charset="0"/>
                <a:cs typeface="helvetica" panose="020B0604020202020204" pitchFamily="34" charset="0"/>
              </a:rPr>
              <a:t>1. 2D square lattice</a:t>
            </a:r>
          </a:p>
          <a:p>
            <a:r>
              <a:rPr lang="en-US" sz="2400" dirty="0" smtClean="0">
                <a:latin typeface="helvetica" panose="020B0604020202020204" pitchFamily="34" charset="0"/>
                <a:cs typeface="helvetica" panose="020B0604020202020204" pitchFamily="34" charset="0"/>
              </a:rPr>
              <a:t>2. Simulated annealing</a:t>
            </a:r>
          </a:p>
          <a:p>
            <a:r>
              <a:rPr lang="en-US" sz="2400" dirty="0" smtClean="0">
                <a:latin typeface="helvetica" panose="020B0604020202020204" pitchFamily="34" charset="0"/>
                <a:cs typeface="helvetica" panose="020B0604020202020204" pitchFamily="34" charset="0"/>
              </a:rPr>
              <a:t>3. Measure energy</a:t>
            </a:r>
          </a:p>
          <a:p>
            <a:r>
              <a:rPr lang="en-US" sz="2400" dirty="0" smtClean="0">
                <a:latin typeface="helvetica" panose="020B0604020202020204" pitchFamily="34" charset="0"/>
                <a:cs typeface="helvetica" panose="020B0604020202020204" pitchFamily="34" charset="0"/>
              </a:rPr>
              <a:t>4. Flip random fields</a:t>
            </a:r>
            <a:endParaRPr lang="en-US" sz="24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725875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3" y="0"/>
            <a:ext cx="10515600" cy="957943"/>
          </a:xfrm>
        </p:spPr>
        <p:txBody>
          <a:bodyPr>
            <a:normAutofit/>
          </a:body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2434774" y="931164"/>
            <a:ext cx="3947886" cy="1879826"/>
          </a:xfrm>
        </p:spPr>
        <p:txBody>
          <a:bodyPr>
            <a:normAutofit fontScale="92500" lnSpcReduction="20000"/>
          </a:body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Experiment</a:t>
            </a:r>
          </a:p>
          <a:p>
            <a:r>
              <a:rPr lang="en-US" sz="2400" dirty="0" smtClean="0">
                <a:latin typeface="helvetica" panose="020B0604020202020204" pitchFamily="34" charset="0"/>
                <a:cs typeface="helvetica" panose="020B0604020202020204" pitchFamily="34" charset="0"/>
              </a:rPr>
              <a:t>1. Thin film</a:t>
            </a:r>
          </a:p>
          <a:p>
            <a:r>
              <a:rPr lang="en-US" sz="2400" dirty="0" smtClean="0">
                <a:latin typeface="helvetica" panose="020B0604020202020204" pitchFamily="34" charset="0"/>
                <a:cs typeface="helvetica" panose="020B0604020202020204" pitchFamily="34" charset="0"/>
              </a:rPr>
              <a:t>2. Cool down slowly</a:t>
            </a:r>
          </a:p>
          <a:p>
            <a:r>
              <a:rPr lang="en-US" sz="2400" dirty="0" smtClean="0">
                <a:latin typeface="helvetica" panose="020B0604020202020204" pitchFamily="34" charset="0"/>
                <a:cs typeface="helvetica" panose="020B0604020202020204" pitchFamily="34" charset="0"/>
              </a:rPr>
              <a:t>3. Measure resistance</a:t>
            </a:r>
          </a:p>
          <a:p>
            <a:r>
              <a:rPr lang="en-US" sz="2400" dirty="0" smtClean="0">
                <a:latin typeface="helvetica" panose="020B0604020202020204" pitchFamily="34" charset="0"/>
                <a:cs typeface="helvetica" panose="020B0604020202020204" pitchFamily="34" charset="0"/>
              </a:rPr>
              <a:t>4. Flip external field</a:t>
            </a:r>
          </a:p>
          <a:p>
            <a:endParaRPr lang="en-US" sz="2400" dirty="0">
              <a:latin typeface="helvetica" panose="020B0604020202020204" pitchFamily="34" charset="0"/>
              <a:cs typeface="helvetica" panose="020B0604020202020204" pitchFamily="34" charset="0"/>
            </a:endParaRPr>
          </a:p>
        </p:txBody>
      </p:sp>
      <p:sp>
        <p:nvSpPr>
          <p:cNvPr id="4" name="Content Placeholder 2"/>
          <p:cNvSpPr txBox="1">
            <a:spLocks/>
          </p:cNvSpPr>
          <p:nvPr/>
        </p:nvSpPr>
        <p:spPr>
          <a:xfrm>
            <a:off x="6560458" y="944554"/>
            <a:ext cx="3715656" cy="187982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2400" b="1" u="sng" dirty="0" smtClean="0">
                <a:latin typeface="helvetica" panose="020B0604020202020204" pitchFamily="34" charset="0"/>
                <a:cs typeface="helvetica" panose="020B0604020202020204" pitchFamily="34" charset="0"/>
              </a:rPr>
              <a:t>Simulation</a:t>
            </a:r>
          </a:p>
          <a:p>
            <a:r>
              <a:rPr lang="en-US" sz="2400" dirty="0" smtClean="0">
                <a:latin typeface="helvetica" panose="020B0604020202020204" pitchFamily="34" charset="0"/>
                <a:cs typeface="helvetica" panose="020B0604020202020204" pitchFamily="34" charset="0"/>
              </a:rPr>
              <a:t>1. 2D square lattice</a:t>
            </a:r>
          </a:p>
          <a:p>
            <a:r>
              <a:rPr lang="en-US" sz="2400" dirty="0" smtClean="0">
                <a:latin typeface="helvetica" panose="020B0604020202020204" pitchFamily="34" charset="0"/>
                <a:cs typeface="helvetica" panose="020B0604020202020204" pitchFamily="34" charset="0"/>
              </a:rPr>
              <a:t>2. Simulated annealing</a:t>
            </a:r>
          </a:p>
          <a:p>
            <a:r>
              <a:rPr lang="en-US" sz="2400" dirty="0" smtClean="0">
                <a:latin typeface="helvetica" panose="020B0604020202020204" pitchFamily="34" charset="0"/>
                <a:cs typeface="helvetica" panose="020B0604020202020204" pitchFamily="34" charset="0"/>
              </a:rPr>
              <a:t>3. Measure energy</a:t>
            </a:r>
          </a:p>
          <a:p>
            <a:r>
              <a:rPr lang="en-US" sz="2400" dirty="0" smtClean="0">
                <a:latin typeface="helvetica" panose="020B0604020202020204" pitchFamily="34" charset="0"/>
                <a:cs typeface="helvetica" panose="020B0604020202020204" pitchFamily="34" charset="0"/>
              </a:rPr>
              <a:t>4. Flip random fields</a:t>
            </a:r>
            <a:endParaRPr lang="en-US" sz="24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rotWithShape="1">
          <a:blip r:embed="rId2"/>
          <a:srcRect t="7705"/>
          <a:stretch/>
        </p:blipFill>
        <p:spPr>
          <a:xfrm>
            <a:off x="2813451" y="3468914"/>
            <a:ext cx="6722434" cy="3389086"/>
          </a:xfrm>
          <a:prstGeom prst="rect">
            <a:avLst/>
          </a:prstGeom>
        </p:spPr>
      </p:pic>
      <p:sp>
        <p:nvSpPr>
          <p:cNvPr id="7" name="TextBox 6"/>
          <p:cNvSpPr txBox="1"/>
          <p:nvPr/>
        </p:nvSpPr>
        <p:spPr>
          <a:xfrm>
            <a:off x="3585028" y="3068804"/>
            <a:ext cx="2235200" cy="400110"/>
          </a:xfrm>
          <a:prstGeom prst="rect">
            <a:avLst/>
          </a:prstGeom>
          <a:noFill/>
        </p:spPr>
        <p:txBody>
          <a:bodyPr wrap="square" rtlCol="0">
            <a:spAutoFit/>
          </a:bodyPr>
          <a:lstStyle/>
          <a:p>
            <a:r>
              <a:rPr lang="en-US" sz="2000" b="1" dirty="0" smtClean="0">
                <a:latin typeface="helvetica" panose="020B0604020202020204" pitchFamily="34" charset="0"/>
                <a:cs typeface="helvetica" panose="020B0604020202020204" pitchFamily="34" charset="0"/>
              </a:rPr>
              <a:t>1. Initial State</a:t>
            </a:r>
            <a:endParaRPr lang="en-US" sz="2000" b="1" dirty="0">
              <a:latin typeface="helvetica" panose="020B0604020202020204" pitchFamily="34" charset="0"/>
              <a:cs typeface="helvetica" panose="020B0604020202020204" pitchFamily="34" charset="0"/>
            </a:endParaRPr>
          </a:p>
        </p:txBody>
      </p:sp>
      <p:sp>
        <p:nvSpPr>
          <p:cNvPr id="9" name="TextBox 8"/>
          <p:cNvSpPr txBox="1"/>
          <p:nvPr/>
        </p:nvSpPr>
        <p:spPr>
          <a:xfrm>
            <a:off x="6705601" y="3068804"/>
            <a:ext cx="2706914" cy="400110"/>
          </a:xfrm>
          <a:prstGeom prst="rect">
            <a:avLst/>
          </a:prstGeom>
          <a:noFill/>
        </p:spPr>
        <p:txBody>
          <a:bodyPr wrap="square" rtlCol="0">
            <a:spAutoFit/>
          </a:bodyPr>
          <a:lstStyle/>
          <a:p>
            <a:r>
              <a:rPr lang="en-US" sz="2000" b="1" dirty="0">
                <a:latin typeface="helvetica" panose="020B0604020202020204" pitchFamily="34" charset="0"/>
                <a:cs typeface="helvetica" panose="020B0604020202020204" pitchFamily="34" charset="0"/>
              </a:rPr>
              <a:t>2</a:t>
            </a:r>
            <a:r>
              <a:rPr lang="en-US" sz="2000" b="1" dirty="0" smtClean="0">
                <a:latin typeface="helvetica" panose="020B0604020202020204" pitchFamily="34" charset="0"/>
                <a:cs typeface="helvetica" panose="020B0604020202020204" pitchFamily="34" charset="0"/>
              </a:rPr>
              <a:t>. After Annealing</a:t>
            </a:r>
            <a:endParaRPr lang="en-US" sz="20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725875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273740" y="587603"/>
            <a:ext cx="5905775" cy="6014500"/>
          </a:xfrm>
          <a:prstGeom prst="rect">
            <a:avLst/>
          </a:prstGeom>
        </p:spPr>
      </p:pic>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04236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Monte Carlo Simulation</a:t>
            </a:r>
            <a:endParaRPr lang="en-US" sz="3600" dirty="0">
              <a:latin typeface="helvetica" panose="020B0604020202020204" pitchFamily="34" charset="0"/>
              <a:cs typeface="helvetica" panose="020B0604020202020204" pitchFamily="34" charset="0"/>
            </a:endParaRPr>
          </a:p>
        </p:txBody>
      </p:sp>
      <p:pic>
        <p:nvPicPr>
          <p:cNvPr id="10" name="Picture 9"/>
          <p:cNvPicPr>
            <a:picLocks noChangeAspect="1"/>
          </p:cNvPicPr>
          <p:nvPr/>
        </p:nvPicPr>
        <p:blipFill>
          <a:blip r:embed="rId2"/>
          <a:stretch>
            <a:fillRect/>
          </a:stretch>
        </p:blipFill>
        <p:spPr>
          <a:xfrm>
            <a:off x="1427724" y="725713"/>
            <a:ext cx="9036656" cy="5379107"/>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4724399" y="6104820"/>
                <a:ext cx="2787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1" i="1" smtClean="0">
                              <a:solidFill>
                                <a:srgbClr val="002060"/>
                              </a:solidFill>
                              <a:latin typeface="Cambria Math"/>
                            </a:rPr>
                          </m:ctrlPr>
                        </m:dPr>
                        <m:e>
                          <m:r>
                            <a:rPr lang="en-US" sz="2800" b="1" i="1" smtClean="0">
                              <a:solidFill>
                                <a:srgbClr val="002060"/>
                              </a:solidFill>
                              <a:latin typeface="Cambria Math" panose="02040503050406030204" pitchFamily="18" charset="0"/>
                            </a:rPr>
                            <m:t>𝒆</m:t>
                          </m:r>
                        </m:e>
                      </m:d>
                      <m:r>
                        <a:rPr lang="en-US" sz="2800" b="1" i="1" smtClean="0">
                          <a:solidFill>
                            <a:srgbClr val="002060"/>
                          </a:solidFill>
                          <a:latin typeface="Cambria Math" panose="02040503050406030204" pitchFamily="18" charset="0"/>
                        </a:rPr>
                        <m:t>=</m:t>
                      </m:r>
                      <m:sSub>
                        <m:sSubPr>
                          <m:ctrlPr>
                            <a:rPr lang="en-US" sz="2800" b="1" i="1" smtClean="0">
                              <a:solidFill>
                                <a:srgbClr val="002060"/>
                              </a:solidFill>
                              <a:latin typeface="Cambria Math"/>
                            </a:rPr>
                          </m:ctrlPr>
                        </m:sSubPr>
                        <m:e>
                          <m:r>
                            <a:rPr lang="en-US" sz="2800" b="1" i="1" smtClean="0">
                              <a:solidFill>
                                <a:srgbClr val="002060"/>
                              </a:solidFill>
                              <a:latin typeface="Cambria Math" panose="02040503050406030204" pitchFamily="18" charset="0"/>
                            </a:rPr>
                            <m:t>𝒆</m:t>
                          </m:r>
                        </m:e>
                        <m:sub>
                          <m:r>
                            <a:rPr lang="en-US" sz="2800" b="1" i="1" smtClean="0">
                              <a:solidFill>
                                <a:srgbClr val="002060"/>
                              </a:solidFill>
                              <a:latin typeface="Cambria Math" panose="02040503050406030204" pitchFamily="18" charset="0"/>
                            </a:rPr>
                            <m:t>𝟎</m:t>
                          </m:r>
                        </m:sub>
                      </m:sSub>
                      <m:r>
                        <a:rPr lang="en-US" sz="2800" b="1" i="1" smtClean="0">
                          <a:solidFill>
                            <a:srgbClr val="002060"/>
                          </a:solidFill>
                          <a:latin typeface="Cambria Math" panose="02040503050406030204" pitchFamily="18" charset="0"/>
                        </a:rPr>
                        <m:t>+</m:t>
                      </m:r>
                      <m:r>
                        <a:rPr lang="en-US" sz="2800" b="1" i="1" smtClean="0">
                          <a:solidFill>
                            <a:srgbClr val="002060"/>
                          </a:solidFill>
                          <a:latin typeface="Cambria Math" panose="02040503050406030204" pitchFamily="18" charset="0"/>
                        </a:rPr>
                        <m:t>𝑨</m:t>
                      </m:r>
                      <m:r>
                        <a:rPr lang="en-US" sz="2800" b="1" i="1" smtClean="0">
                          <a:solidFill>
                            <a:srgbClr val="002060"/>
                          </a:solidFill>
                          <a:latin typeface="Cambria Math" panose="02040503050406030204" pitchFamily="18" charset="0"/>
                          <a:ea typeface="Cambria Math" panose="02040503050406030204" pitchFamily="18" charset="0"/>
                        </a:rPr>
                        <m:t>∙</m:t>
                      </m:r>
                      <m:sSup>
                        <m:sSupPr>
                          <m:ctrlPr>
                            <a:rPr lang="en-US" sz="2800" b="1" i="1" smtClean="0">
                              <a:solidFill>
                                <a:srgbClr val="002060"/>
                              </a:solidFill>
                              <a:latin typeface="Cambria Math"/>
                              <a:ea typeface="Cambria Math" panose="02040503050406030204" pitchFamily="18" charset="0"/>
                            </a:rPr>
                          </m:ctrlPr>
                        </m:sSupPr>
                        <m:e>
                          <m:r>
                            <a:rPr lang="en-US" sz="2800" b="1" i="1" smtClean="0">
                              <a:solidFill>
                                <a:srgbClr val="002060"/>
                              </a:solidFill>
                              <a:latin typeface="Cambria Math" panose="02040503050406030204" pitchFamily="18" charset="0"/>
                              <a:ea typeface="Cambria Math" panose="02040503050406030204" pitchFamily="18" charset="0"/>
                            </a:rPr>
                            <m:t>𝒕</m:t>
                          </m:r>
                        </m:e>
                        <m:sup>
                          <m:r>
                            <a:rPr lang="en-US" sz="2800" b="1" i="1" smtClean="0">
                              <a:solidFill>
                                <a:srgbClr val="002060"/>
                              </a:solidFill>
                              <a:latin typeface="Cambria Math" panose="02040503050406030204" pitchFamily="18" charset="0"/>
                              <a:ea typeface="Cambria Math" panose="02040503050406030204" pitchFamily="18" charset="0"/>
                            </a:rPr>
                            <m:t>−</m:t>
                          </m:r>
                          <m:r>
                            <a:rPr lang="en-US" sz="2800" b="1" i="1" smtClean="0">
                              <a:solidFill>
                                <a:srgbClr val="002060"/>
                              </a:solidFill>
                              <a:latin typeface="Cambria Math" panose="02040503050406030204" pitchFamily="18" charset="0"/>
                              <a:ea typeface="Cambria Math" panose="02040503050406030204" pitchFamily="18" charset="0"/>
                            </a:rPr>
                            <m:t>𝒄</m:t>
                          </m:r>
                        </m:sup>
                      </m:sSup>
                    </m:oMath>
                  </m:oMathPara>
                </a14:m>
                <a:endParaRPr lang="en-US" sz="2800" b="1" dirty="0">
                  <a:solidFill>
                    <a:srgbClr val="00206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724399" y="6104820"/>
                <a:ext cx="2787814" cy="430887"/>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48058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43113" y="0"/>
            <a:ext cx="10515600" cy="957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Power-law relaxation</a:t>
            </a:r>
            <a:endParaRPr lang="en-US" sz="3600" dirty="0">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a:blip r:embed="rId2"/>
          <a:stretch>
            <a:fillRect/>
          </a:stretch>
        </p:blipFill>
        <p:spPr>
          <a:xfrm>
            <a:off x="1845957" y="856343"/>
            <a:ext cx="7880655" cy="5754815"/>
          </a:xfrm>
          <a:prstGeom prst="rect">
            <a:avLst/>
          </a:prstGeom>
        </p:spPr>
      </p:pic>
    </p:spTree>
    <p:extLst>
      <p:ext uri="{BB962C8B-B14F-4D97-AF65-F5344CB8AC3E}">
        <p14:creationId xmlns:p14="http://schemas.microsoft.com/office/powerpoint/2010/main" val="25458719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524" y="951931"/>
            <a:ext cx="10515600" cy="2981440"/>
          </a:xfrm>
        </p:spPr>
        <p:txBody>
          <a:bodyPr/>
          <a:lstStyle/>
          <a:p>
            <a:pPr>
              <a:lnSpc>
                <a:spcPct val="150000"/>
              </a:lnSpc>
            </a:pPr>
            <a:r>
              <a:rPr lang="en-US" dirty="0" smtClean="0">
                <a:latin typeface="helvetica" panose="020B0604020202020204" pitchFamily="34" charset="0"/>
                <a:cs typeface="helvetica" panose="020B0604020202020204" pitchFamily="34" charset="0"/>
              </a:rPr>
              <a:t>Simulations agree well with experiments</a:t>
            </a:r>
          </a:p>
          <a:p>
            <a:pPr>
              <a:lnSpc>
                <a:spcPct val="150000"/>
              </a:lnSpc>
            </a:pPr>
            <a:r>
              <a:rPr lang="en-US" dirty="0" smtClean="0">
                <a:latin typeface="helvetica" panose="020B0604020202020204" pitchFamily="34" charset="0"/>
                <a:cs typeface="helvetica" panose="020B0604020202020204" pitchFamily="34" charset="0"/>
              </a:rPr>
              <a:t>Power-law relaxation is confirmed</a:t>
            </a:r>
          </a:p>
          <a:p>
            <a:pPr>
              <a:lnSpc>
                <a:spcPct val="150000"/>
              </a:lnSpc>
            </a:pPr>
            <a:r>
              <a:rPr lang="en-US" dirty="0" smtClean="0">
                <a:latin typeface="helvetica" panose="020B0604020202020204" pitchFamily="34" charset="0"/>
                <a:cs typeface="helvetica" panose="020B0604020202020204" pitchFamily="34" charset="0"/>
              </a:rPr>
              <a:t>Help understand aging in magnetic systems</a:t>
            </a: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11" name="Picture 10"/>
          <p:cNvPicPr>
            <a:picLocks noChangeAspect="1"/>
          </p:cNvPicPr>
          <p:nvPr/>
        </p:nvPicPr>
        <p:blipFill>
          <a:blip r:embed="rId2"/>
          <a:stretch>
            <a:fillRect/>
          </a:stretch>
        </p:blipFill>
        <p:spPr>
          <a:xfrm>
            <a:off x="771524" y="3419304"/>
            <a:ext cx="5364962" cy="3193516"/>
          </a:xfrm>
          <a:prstGeom prst="rect">
            <a:avLst/>
          </a:prstGeom>
        </p:spPr>
      </p:pic>
      <p:pic>
        <p:nvPicPr>
          <p:cNvPr id="12" name="Picture 11"/>
          <p:cNvPicPr>
            <a:picLocks noChangeAspect="1"/>
          </p:cNvPicPr>
          <p:nvPr/>
        </p:nvPicPr>
        <p:blipFill>
          <a:blip r:embed="rId3"/>
          <a:stretch>
            <a:fillRect/>
          </a:stretch>
        </p:blipFill>
        <p:spPr>
          <a:xfrm>
            <a:off x="6591152" y="3552966"/>
            <a:ext cx="4007132" cy="2926191"/>
          </a:xfrm>
          <a:prstGeom prst="rect">
            <a:avLst/>
          </a:prstGeom>
        </p:spPr>
      </p:pic>
    </p:spTree>
    <p:extLst>
      <p:ext uri="{BB962C8B-B14F-4D97-AF65-F5344CB8AC3E}">
        <p14:creationId xmlns:p14="http://schemas.microsoft.com/office/powerpoint/2010/main" val="36049436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495" y="719701"/>
            <a:ext cx="10515600" cy="4969899"/>
          </a:xfrm>
        </p:spPr>
        <p:txBody>
          <a:bodyPr>
            <a:normAutofit/>
          </a:bodyPr>
          <a:lstStyle/>
          <a:p>
            <a:pPr>
              <a:lnSpc>
                <a:spcPct val="150000"/>
              </a:lnSpc>
            </a:pPr>
            <a:r>
              <a:rPr lang="en-US" sz="2400" dirty="0" smtClean="0">
                <a:latin typeface="helvetica" panose="020B0604020202020204" pitchFamily="34" charset="0"/>
                <a:cs typeface="helvetica" panose="020B0604020202020204" pitchFamily="34" charset="0"/>
              </a:rPr>
              <a:t>3 Disordered Systems</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Lattice glass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dynamics- &amp;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Antiferromagnetic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geometry-induced disorder</a:t>
            </a:r>
          </a:p>
          <a:p>
            <a:pPr lvl="1">
              <a:lnSpc>
                <a:spcPct val="100000"/>
              </a:lnSpc>
            </a:pP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Random field </a:t>
            </a:r>
            <a:r>
              <a:rPr lang="en-US" sz="2000" u="sng" dirty="0" err="1" smtClean="0">
                <a:solidFill>
                  <a:schemeClr val="tx1">
                    <a:lumMod val="50000"/>
                    <a:lumOff val="50000"/>
                  </a:schemeClr>
                </a:solidFill>
                <a:latin typeface="helvetica" panose="020B0604020202020204" pitchFamily="34" charset="0"/>
                <a:cs typeface="helvetica" panose="020B0604020202020204" pitchFamily="34" charset="0"/>
              </a:rPr>
              <a:t>Ising</a:t>
            </a:r>
            <a:r>
              <a:rPr lang="en-US" sz="2000" u="sng" dirty="0" smtClean="0">
                <a:solidFill>
                  <a:schemeClr val="tx1">
                    <a:lumMod val="50000"/>
                    <a:lumOff val="50000"/>
                  </a:schemeClr>
                </a:solidFill>
                <a:latin typeface="helvetica" panose="020B0604020202020204" pitchFamily="34" charset="0"/>
                <a:cs typeface="helvetica" panose="020B0604020202020204" pitchFamily="34" charset="0"/>
              </a:rPr>
              <a:t> model</a:t>
            </a:r>
            <a:r>
              <a:rPr lang="en-US" sz="2000" dirty="0" smtClean="0">
                <a:solidFill>
                  <a:schemeClr val="tx1">
                    <a:lumMod val="50000"/>
                    <a:lumOff val="50000"/>
                  </a:schemeClr>
                </a:solidFill>
                <a:latin typeface="helvetica" panose="020B0604020202020204" pitchFamily="34" charset="0"/>
                <a:cs typeface="helvetica" panose="020B0604020202020204" pitchFamily="34" charset="0"/>
              </a:rPr>
              <a:t>: quenched disorder</a:t>
            </a:r>
          </a:p>
          <a:p>
            <a:pPr>
              <a:lnSpc>
                <a:spcPct val="150000"/>
              </a:lnSpc>
            </a:pPr>
            <a:r>
              <a:rPr lang="en-US" sz="2400" dirty="0" smtClean="0">
                <a:latin typeface="helvetica" panose="020B0604020202020204" pitchFamily="34" charset="0"/>
                <a:cs typeface="helvetica" panose="020B0604020202020204" pitchFamily="34" charset="0"/>
              </a:rPr>
              <a:t>Glassy dynamics &amp; power-law relaxation</a:t>
            </a:r>
          </a:p>
          <a:p>
            <a:pPr>
              <a:lnSpc>
                <a:spcPct val="150000"/>
              </a:lnSpc>
            </a:pPr>
            <a:r>
              <a:rPr lang="en-US" sz="2400" dirty="0" smtClean="0">
                <a:latin typeface="helvetica" panose="020B0604020202020204" pitchFamily="34" charset="0"/>
                <a:cs typeface="helvetica" panose="020B0604020202020204" pitchFamily="34" charset="0"/>
              </a:rPr>
              <a:t>Equilibrium phase transition is not necessary</a:t>
            </a:r>
          </a:p>
          <a:p>
            <a:pPr>
              <a:lnSpc>
                <a:spcPct val="150000"/>
              </a:lnSpc>
            </a:pPr>
            <a:r>
              <a:rPr lang="en-US" sz="2400" dirty="0" smtClean="0">
                <a:latin typeface="helvetica" panose="020B0604020202020204" pitchFamily="34" charset="0"/>
                <a:cs typeface="helvetica" panose="020B0604020202020204" pitchFamily="34" charset="0"/>
              </a:rPr>
              <a:t>Glassy dynamics &amp; chaos indicate computational complexity</a:t>
            </a:r>
          </a:p>
        </p:txBody>
      </p:sp>
      <p:sp>
        <p:nvSpPr>
          <p:cNvPr id="5" name="Title 1"/>
          <p:cNvSpPr txBox="1">
            <a:spLocks/>
          </p:cNvSpPr>
          <p:nvPr/>
        </p:nvSpPr>
        <p:spPr>
          <a:xfrm>
            <a:off x="566382" y="-10316"/>
            <a:ext cx="8229600" cy="96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helvetica" panose="020B0604020202020204" pitchFamily="34" charset="0"/>
                <a:cs typeface="helvetica" panose="020B0604020202020204" pitchFamily="34" charset="0"/>
              </a:rPr>
              <a:t>Summary and Conclusion</a:t>
            </a:r>
            <a:endParaRPr lang="en-US" sz="3600" dirty="0">
              <a:latin typeface="helvetica" panose="020B0604020202020204" pitchFamily="34" charset="0"/>
              <a:cs typeface="helvetica" panose="020B0604020202020204" pitchFamily="34" charset="0"/>
            </a:endParaRPr>
          </a:p>
        </p:txBody>
      </p:sp>
      <p:pic>
        <p:nvPicPr>
          <p:cNvPr id="6" name="Picture 2" descr="C:\Users\xcheng7\Google Drive\Research\MetaStable\figs_fcode\HN3_JamRGScal_UG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81" t="8751" r="51699" b="8551"/>
          <a:stretch/>
        </p:blipFill>
        <p:spPr bwMode="auto">
          <a:xfrm>
            <a:off x="566382" y="4601029"/>
            <a:ext cx="2340903" cy="20835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638" t="5924" r="50000" b="4671"/>
          <a:stretch/>
        </p:blipFill>
        <p:spPr>
          <a:xfrm>
            <a:off x="3258903" y="4501827"/>
            <a:ext cx="2423473" cy="2182721"/>
          </a:xfrm>
          <a:prstGeom prst="rect">
            <a:avLst/>
          </a:prstGeom>
        </p:spPr>
      </p:pic>
      <p:pic>
        <p:nvPicPr>
          <p:cNvPr id="9" name="Picture 8"/>
          <p:cNvPicPr>
            <a:picLocks noChangeAspect="1"/>
          </p:cNvPicPr>
          <p:nvPr/>
        </p:nvPicPr>
        <p:blipFill rotWithShape="1">
          <a:blip r:embed="rId4"/>
          <a:srcRect l="50646"/>
          <a:stretch/>
        </p:blipFill>
        <p:spPr>
          <a:xfrm>
            <a:off x="5689240" y="4501827"/>
            <a:ext cx="2947185" cy="2448095"/>
          </a:xfrm>
          <a:prstGeom prst="rect">
            <a:avLst/>
          </a:prstGeom>
        </p:spPr>
      </p:pic>
      <p:pic>
        <p:nvPicPr>
          <p:cNvPr id="15" name="Picture 14"/>
          <p:cNvPicPr>
            <a:picLocks noChangeAspect="1"/>
          </p:cNvPicPr>
          <p:nvPr/>
        </p:nvPicPr>
        <p:blipFill>
          <a:blip r:embed="rId5"/>
          <a:stretch>
            <a:fillRect/>
          </a:stretch>
        </p:blipFill>
        <p:spPr>
          <a:xfrm>
            <a:off x="8667327" y="4663054"/>
            <a:ext cx="3396018" cy="2021494"/>
          </a:xfrm>
          <a:prstGeom prst="rect">
            <a:avLst/>
          </a:prstGeom>
        </p:spPr>
      </p:pic>
    </p:spTree>
    <p:extLst>
      <p:ext uri="{BB962C8B-B14F-4D97-AF65-F5344CB8AC3E}">
        <p14:creationId xmlns:p14="http://schemas.microsoft.com/office/powerpoint/2010/main" val="8507350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panose="020B0604020202020204" pitchFamily="34" charset="0"/>
                <a:cs typeface="helvetica" panose="020B0604020202020204" pitchFamily="34" charset="0"/>
              </a:rPr>
              <a:t>Acknowledgement</a:t>
            </a:r>
            <a:endParaRPr lang="en-US"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356016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75" y="16811"/>
            <a:ext cx="5572625" cy="1325563"/>
          </a:xfrm>
        </p:spPr>
        <p:txBody>
          <a:bodyPr>
            <a:normAutofit/>
          </a:bodyPr>
          <a:lstStyle/>
          <a:p>
            <a:r>
              <a:rPr lang="en-US" sz="4000" dirty="0" smtClean="0">
                <a:latin typeface="helvetica" panose="020B0604020202020204" pitchFamily="34" charset="0"/>
                <a:cs typeface="helvetica" panose="020B0604020202020204" pitchFamily="34" charset="0"/>
              </a:rPr>
              <a:t>Motivation</a:t>
            </a:r>
            <a:endParaRPr lang="en-US" sz="4000" dirty="0">
              <a:latin typeface="helvetica" panose="020B0604020202020204" pitchFamily="34" charset="0"/>
              <a:cs typeface="helvetica" panose="020B0604020202020204" pitchFamily="34" charset="0"/>
            </a:endParaRPr>
          </a:p>
        </p:txBody>
      </p:sp>
      <p:cxnSp>
        <p:nvCxnSpPr>
          <p:cNvPr id="4" name="AutoShape 257"/>
          <p:cNvCxnSpPr>
            <a:cxnSpLocks noChangeShapeType="1"/>
          </p:cNvCxnSpPr>
          <p:nvPr/>
        </p:nvCxnSpPr>
        <p:spPr bwMode="auto">
          <a:xfrm flipH="1">
            <a:off x="1401797" y="2265037"/>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 name="AutoShape 258"/>
          <p:cNvCxnSpPr>
            <a:cxnSpLocks noChangeShapeType="1"/>
          </p:cNvCxnSpPr>
          <p:nvPr/>
        </p:nvCxnSpPr>
        <p:spPr bwMode="auto">
          <a:xfrm flipH="1">
            <a:off x="1776076" y="2264285"/>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 name="AutoShape 259"/>
          <p:cNvCxnSpPr>
            <a:cxnSpLocks noChangeShapeType="1"/>
          </p:cNvCxnSpPr>
          <p:nvPr/>
        </p:nvCxnSpPr>
        <p:spPr bwMode="auto">
          <a:xfrm flipH="1">
            <a:off x="2103916" y="2265789"/>
            <a:ext cx="233578"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 name="AutoShape 260"/>
          <p:cNvCxnSpPr>
            <a:cxnSpLocks noChangeShapeType="1"/>
          </p:cNvCxnSpPr>
          <p:nvPr/>
        </p:nvCxnSpPr>
        <p:spPr bwMode="auto">
          <a:xfrm flipH="1">
            <a:off x="2456016" y="2266542"/>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 name="AutoShape 261"/>
          <p:cNvCxnSpPr>
            <a:cxnSpLocks noChangeShapeType="1"/>
          </p:cNvCxnSpPr>
          <p:nvPr/>
        </p:nvCxnSpPr>
        <p:spPr bwMode="auto">
          <a:xfrm flipH="1">
            <a:off x="1401797" y="2427538"/>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262"/>
          <p:cNvCxnSpPr>
            <a:cxnSpLocks noChangeShapeType="1"/>
          </p:cNvCxnSpPr>
          <p:nvPr/>
        </p:nvCxnSpPr>
        <p:spPr bwMode="auto">
          <a:xfrm flipH="1">
            <a:off x="1776076" y="2426786"/>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263"/>
          <p:cNvCxnSpPr>
            <a:cxnSpLocks noChangeShapeType="1"/>
          </p:cNvCxnSpPr>
          <p:nvPr/>
        </p:nvCxnSpPr>
        <p:spPr bwMode="auto">
          <a:xfrm flipH="1">
            <a:off x="2103916" y="2428291"/>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264"/>
          <p:cNvCxnSpPr>
            <a:cxnSpLocks noChangeShapeType="1"/>
          </p:cNvCxnSpPr>
          <p:nvPr/>
        </p:nvCxnSpPr>
        <p:spPr bwMode="auto">
          <a:xfrm flipH="1">
            <a:off x="2456016" y="2429043"/>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265"/>
          <p:cNvCxnSpPr>
            <a:cxnSpLocks noChangeShapeType="1"/>
          </p:cNvCxnSpPr>
          <p:nvPr/>
        </p:nvCxnSpPr>
        <p:spPr bwMode="auto">
          <a:xfrm flipH="1">
            <a:off x="1401797" y="2571984"/>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266"/>
          <p:cNvCxnSpPr>
            <a:cxnSpLocks noChangeShapeType="1"/>
          </p:cNvCxnSpPr>
          <p:nvPr/>
        </p:nvCxnSpPr>
        <p:spPr bwMode="auto">
          <a:xfrm flipH="1">
            <a:off x="1776076" y="2571232"/>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267"/>
          <p:cNvCxnSpPr>
            <a:cxnSpLocks noChangeShapeType="1"/>
          </p:cNvCxnSpPr>
          <p:nvPr/>
        </p:nvCxnSpPr>
        <p:spPr bwMode="auto">
          <a:xfrm flipH="1">
            <a:off x="2103916" y="2572736"/>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 name="AutoShape 268"/>
          <p:cNvCxnSpPr>
            <a:cxnSpLocks noChangeShapeType="1"/>
          </p:cNvCxnSpPr>
          <p:nvPr/>
        </p:nvCxnSpPr>
        <p:spPr bwMode="auto">
          <a:xfrm flipH="1">
            <a:off x="2456016" y="2573489"/>
            <a:ext cx="233578"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6" name="AutoShape 269"/>
          <p:cNvCxnSpPr>
            <a:cxnSpLocks noChangeShapeType="1"/>
          </p:cNvCxnSpPr>
          <p:nvPr/>
        </p:nvCxnSpPr>
        <p:spPr bwMode="auto">
          <a:xfrm>
            <a:off x="2117085" y="2117582"/>
            <a:ext cx="252985"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7" name="AutoShape 270"/>
          <p:cNvCxnSpPr>
            <a:cxnSpLocks noChangeShapeType="1"/>
          </p:cNvCxnSpPr>
          <p:nvPr/>
        </p:nvCxnSpPr>
        <p:spPr bwMode="auto">
          <a:xfrm flipH="1">
            <a:off x="2841384" y="2265789"/>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8" name="AutoShape 271"/>
          <p:cNvCxnSpPr>
            <a:cxnSpLocks noChangeShapeType="1"/>
          </p:cNvCxnSpPr>
          <p:nvPr/>
        </p:nvCxnSpPr>
        <p:spPr bwMode="auto">
          <a:xfrm flipH="1">
            <a:off x="2841384" y="2428291"/>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9" name="AutoShape 272"/>
          <p:cNvCxnSpPr>
            <a:cxnSpLocks noChangeShapeType="1"/>
          </p:cNvCxnSpPr>
          <p:nvPr/>
        </p:nvCxnSpPr>
        <p:spPr bwMode="auto">
          <a:xfrm flipH="1">
            <a:off x="2841384" y="2572736"/>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0" name="AutoShape 273"/>
          <p:cNvCxnSpPr>
            <a:cxnSpLocks noChangeShapeType="1"/>
          </p:cNvCxnSpPr>
          <p:nvPr/>
        </p:nvCxnSpPr>
        <p:spPr bwMode="auto">
          <a:xfrm>
            <a:off x="1787859" y="1960347"/>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1" name="AutoShape 274"/>
          <p:cNvCxnSpPr>
            <a:cxnSpLocks noChangeShapeType="1"/>
          </p:cNvCxnSpPr>
          <p:nvPr/>
        </p:nvCxnSpPr>
        <p:spPr bwMode="auto">
          <a:xfrm flipH="1">
            <a:off x="2166989" y="1960347"/>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2" name="AutoShape 275"/>
          <p:cNvCxnSpPr>
            <a:cxnSpLocks noChangeShapeType="1"/>
          </p:cNvCxnSpPr>
          <p:nvPr/>
        </p:nvCxnSpPr>
        <p:spPr bwMode="auto">
          <a:xfrm flipH="1">
            <a:off x="2846929" y="1959595"/>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3" name="AutoShape 276"/>
          <p:cNvCxnSpPr>
            <a:cxnSpLocks noChangeShapeType="1"/>
          </p:cNvCxnSpPr>
          <p:nvPr/>
        </p:nvCxnSpPr>
        <p:spPr bwMode="auto">
          <a:xfrm>
            <a:off x="2503840" y="1960347"/>
            <a:ext cx="251598"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4" name="AutoShape 277"/>
          <p:cNvCxnSpPr>
            <a:cxnSpLocks noChangeShapeType="1"/>
          </p:cNvCxnSpPr>
          <p:nvPr/>
        </p:nvCxnSpPr>
        <p:spPr bwMode="auto">
          <a:xfrm>
            <a:off x="1419818" y="1812140"/>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5" name="AutoShape 278"/>
          <p:cNvCxnSpPr>
            <a:cxnSpLocks noChangeShapeType="1"/>
          </p:cNvCxnSpPr>
          <p:nvPr/>
        </p:nvCxnSpPr>
        <p:spPr bwMode="auto">
          <a:xfrm flipH="1">
            <a:off x="1799642" y="1812140"/>
            <a:ext cx="233578"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6" name="AutoShape 279"/>
          <p:cNvCxnSpPr>
            <a:cxnSpLocks noChangeShapeType="1"/>
          </p:cNvCxnSpPr>
          <p:nvPr/>
        </p:nvCxnSpPr>
        <p:spPr bwMode="auto">
          <a:xfrm flipH="1">
            <a:off x="2479581" y="1811388"/>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7" name="AutoShape 280"/>
          <p:cNvCxnSpPr>
            <a:cxnSpLocks noChangeShapeType="1"/>
          </p:cNvCxnSpPr>
          <p:nvPr/>
        </p:nvCxnSpPr>
        <p:spPr bwMode="auto">
          <a:xfrm>
            <a:off x="2135799" y="1812140"/>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8" name="AutoShape 281"/>
          <p:cNvCxnSpPr>
            <a:cxnSpLocks noChangeShapeType="1"/>
          </p:cNvCxnSpPr>
          <p:nvPr/>
        </p:nvCxnSpPr>
        <p:spPr bwMode="auto">
          <a:xfrm>
            <a:off x="2859405" y="1811388"/>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29" name="AutoShape 283"/>
          <p:cNvCxnSpPr>
            <a:cxnSpLocks noChangeShapeType="1"/>
          </p:cNvCxnSpPr>
          <p:nvPr/>
        </p:nvCxnSpPr>
        <p:spPr bwMode="auto">
          <a:xfrm>
            <a:off x="1793404" y="1668447"/>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0" name="AutoShape 284"/>
          <p:cNvCxnSpPr>
            <a:cxnSpLocks noChangeShapeType="1"/>
          </p:cNvCxnSpPr>
          <p:nvPr/>
        </p:nvCxnSpPr>
        <p:spPr bwMode="auto">
          <a:xfrm flipH="1">
            <a:off x="2172534" y="1668447"/>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1" name="AutoShape 285"/>
          <p:cNvCxnSpPr>
            <a:cxnSpLocks noChangeShapeType="1"/>
          </p:cNvCxnSpPr>
          <p:nvPr/>
        </p:nvCxnSpPr>
        <p:spPr bwMode="auto">
          <a:xfrm flipH="1">
            <a:off x="2852474" y="1667694"/>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2" name="AutoShape 286"/>
          <p:cNvCxnSpPr>
            <a:cxnSpLocks noChangeShapeType="1"/>
          </p:cNvCxnSpPr>
          <p:nvPr/>
        </p:nvCxnSpPr>
        <p:spPr bwMode="auto">
          <a:xfrm>
            <a:off x="2509385" y="1668447"/>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3" name="AutoShape 287"/>
          <p:cNvCxnSpPr>
            <a:cxnSpLocks noChangeShapeType="1"/>
          </p:cNvCxnSpPr>
          <p:nvPr/>
        </p:nvCxnSpPr>
        <p:spPr bwMode="auto">
          <a:xfrm flipH="1">
            <a:off x="1437839" y="1666942"/>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4" name="AutoShape 288"/>
          <p:cNvCxnSpPr>
            <a:cxnSpLocks noChangeShapeType="1"/>
          </p:cNvCxnSpPr>
          <p:nvPr/>
        </p:nvCxnSpPr>
        <p:spPr bwMode="auto">
          <a:xfrm flipH="1">
            <a:off x="2465719" y="2113821"/>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5" name="AutoShape 291"/>
          <p:cNvCxnSpPr>
            <a:cxnSpLocks noChangeShapeType="1"/>
          </p:cNvCxnSpPr>
          <p:nvPr/>
        </p:nvCxnSpPr>
        <p:spPr bwMode="auto">
          <a:xfrm>
            <a:off x="1401797" y="2113821"/>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36" name="AutoShape 292"/>
          <p:cNvCxnSpPr>
            <a:cxnSpLocks noChangeShapeType="1"/>
          </p:cNvCxnSpPr>
          <p:nvPr/>
        </p:nvCxnSpPr>
        <p:spPr bwMode="auto">
          <a:xfrm flipH="1">
            <a:off x="1401797" y="1959595"/>
            <a:ext cx="234271"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37" name="Oval 36"/>
          <p:cNvSpPr>
            <a:spLocks noChangeArrowheads="1"/>
          </p:cNvSpPr>
          <p:nvPr/>
        </p:nvSpPr>
        <p:spPr bwMode="auto">
          <a:xfrm>
            <a:off x="1740727" y="2110811"/>
            <a:ext cx="304968" cy="309204"/>
          </a:xfrm>
          <a:prstGeom prst="ellipse">
            <a:avLst/>
          </a:prstGeom>
          <a:noFill/>
          <a:ln w="12700">
            <a:solidFill>
              <a:srgbClr val="008000"/>
            </a:solidFill>
            <a:round/>
            <a:headEnd/>
            <a:tailEnd/>
          </a:ln>
          <a:extLst>
            <a:ext uri="{909E8E84-426E-40DD-AFC4-6F175D3DCCD1}">
              <a14:hiddenFill xmlns:a14="http://schemas.microsoft.com/office/drawing/2010/main">
                <a:solidFill>
                  <a:srgbClr val="008000">
                    <a:alpha val="10001"/>
                  </a:srgbClr>
                </a:solidFill>
              </a14:hiddenFill>
            </a:ext>
          </a:extLst>
        </p:spPr>
        <p:txBody>
          <a:bodyPr rot="0" vert="horz" wrap="square" lIns="91440" tIns="45720" rIns="91440" bIns="45720" anchor="t" anchorCtr="0" upright="1">
            <a:noAutofit/>
          </a:bodyPr>
          <a:lstStyle/>
          <a:p>
            <a:endParaRPr lang="en-US"/>
          </a:p>
        </p:txBody>
      </p:sp>
      <p:cxnSp>
        <p:nvCxnSpPr>
          <p:cNvPr id="38" name="AutoShape 295"/>
          <p:cNvCxnSpPr>
            <a:cxnSpLocks noChangeShapeType="1"/>
          </p:cNvCxnSpPr>
          <p:nvPr/>
        </p:nvCxnSpPr>
        <p:spPr bwMode="auto">
          <a:xfrm flipH="1">
            <a:off x="1061481" y="2425282"/>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9" name="AutoShape 296"/>
          <p:cNvCxnSpPr>
            <a:cxnSpLocks noChangeShapeType="1"/>
          </p:cNvCxnSpPr>
          <p:nvPr/>
        </p:nvCxnSpPr>
        <p:spPr bwMode="auto">
          <a:xfrm flipH="1">
            <a:off x="1061481" y="2570479"/>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0" name="AutoShape 297"/>
          <p:cNvCxnSpPr>
            <a:cxnSpLocks noChangeShapeType="1"/>
          </p:cNvCxnSpPr>
          <p:nvPr/>
        </p:nvCxnSpPr>
        <p:spPr bwMode="auto">
          <a:xfrm>
            <a:off x="1109305" y="1956586"/>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1" name="AutoShape 298"/>
          <p:cNvCxnSpPr>
            <a:cxnSpLocks noChangeShapeType="1"/>
          </p:cNvCxnSpPr>
          <p:nvPr/>
        </p:nvCxnSpPr>
        <p:spPr bwMode="auto">
          <a:xfrm flipH="1">
            <a:off x="1085046" y="1807626"/>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2" name="AutoShape 299"/>
          <p:cNvCxnSpPr>
            <a:cxnSpLocks noChangeShapeType="1"/>
          </p:cNvCxnSpPr>
          <p:nvPr/>
        </p:nvCxnSpPr>
        <p:spPr bwMode="auto">
          <a:xfrm>
            <a:off x="1114850" y="1665437"/>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3" name="AutoShape 300"/>
          <p:cNvCxnSpPr>
            <a:cxnSpLocks noChangeShapeType="1"/>
          </p:cNvCxnSpPr>
          <p:nvPr/>
        </p:nvCxnSpPr>
        <p:spPr bwMode="auto">
          <a:xfrm flipH="1">
            <a:off x="1071184" y="2110059"/>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4" name="AutoShape 301"/>
          <p:cNvCxnSpPr>
            <a:cxnSpLocks noChangeShapeType="1"/>
          </p:cNvCxnSpPr>
          <p:nvPr/>
        </p:nvCxnSpPr>
        <p:spPr bwMode="auto">
          <a:xfrm flipH="1">
            <a:off x="3145659" y="2423025"/>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5" name="AutoShape 302"/>
          <p:cNvCxnSpPr>
            <a:cxnSpLocks noChangeShapeType="1"/>
          </p:cNvCxnSpPr>
          <p:nvPr/>
        </p:nvCxnSpPr>
        <p:spPr bwMode="auto">
          <a:xfrm flipH="1">
            <a:off x="3145659" y="2567470"/>
            <a:ext cx="234271" cy="752"/>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6" name="AutoShape 303"/>
          <p:cNvCxnSpPr>
            <a:cxnSpLocks noChangeShapeType="1"/>
          </p:cNvCxnSpPr>
          <p:nvPr/>
        </p:nvCxnSpPr>
        <p:spPr bwMode="auto">
          <a:xfrm>
            <a:off x="3193483" y="1954329"/>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7" name="AutoShape 304"/>
          <p:cNvCxnSpPr>
            <a:cxnSpLocks noChangeShapeType="1"/>
          </p:cNvCxnSpPr>
          <p:nvPr/>
        </p:nvCxnSpPr>
        <p:spPr bwMode="auto">
          <a:xfrm flipH="1">
            <a:off x="3176156" y="1804617"/>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8" name="AutoShape 305"/>
          <p:cNvCxnSpPr>
            <a:cxnSpLocks noChangeShapeType="1"/>
          </p:cNvCxnSpPr>
          <p:nvPr/>
        </p:nvCxnSpPr>
        <p:spPr bwMode="auto">
          <a:xfrm>
            <a:off x="3199028" y="1662428"/>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49" name="AutoShape 306"/>
          <p:cNvCxnSpPr>
            <a:cxnSpLocks noChangeShapeType="1"/>
          </p:cNvCxnSpPr>
          <p:nvPr/>
        </p:nvCxnSpPr>
        <p:spPr bwMode="auto">
          <a:xfrm flipH="1">
            <a:off x="3155362" y="2107802"/>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0" name="AutoShape 307"/>
          <p:cNvCxnSpPr>
            <a:cxnSpLocks noChangeShapeType="1"/>
          </p:cNvCxnSpPr>
          <p:nvPr/>
        </p:nvCxnSpPr>
        <p:spPr bwMode="auto">
          <a:xfrm>
            <a:off x="3155362" y="2264285"/>
            <a:ext cx="252292" cy="0"/>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1" name="AutoShape 308"/>
          <p:cNvCxnSpPr>
            <a:cxnSpLocks noChangeShapeType="1"/>
          </p:cNvCxnSpPr>
          <p:nvPr/>
        </p:nvCxnSpPr>
        <p:spPr bwMode="auto">
          <a:xfrm>
            <a:off x="1061481" y="2264285"/>
            <a:ext cx="252292"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52" name="AutoShape 311"/>
          <p:cNvCxnSpPr>
            <a:cxnSpLocks noChangeShapeType="1"/>
          </p:cNvCxnSpPr>
          <p:nvPr/>
        </p:nvCxnSpPr>
        <p:spPr bwMode="auto">
          <a:xfrm flipH="1">
            <a:off x="2841384" y="2123601"/>
            <a:ext cx="234271"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53" name="Oval 52"/>
          <p:cNvSpPr>
            <a:spLocks noChangeArrowheads="1"/>
          </p:cNvSpPr>
          <p:nvPr/>
        </p:nvSpPr>
        <p:spPr bwMode="auto">
          <a:xfrm>
            <a:off x="3111697" y="2261276"/>
            <a:ext cx="304968" cy="309204"/>
          </a:xfrm>
          <a:prstGeom prst="ellipse">
            <a:avLst/>
          </a:prstGeom>
          <a:noFill/>
          <a:ln w="12700">
            <a:solidFill>
              <a:srgbClr val="FFC000"/>
            </a:solidFill>
            <a:round/>
            <a:headEnd/>
            <a:tailEnd/>
          </a:ln>
          <a:extLst>
            <a:ext uri="{909E8E84-426E-40DD-AFC4-6F175D3DCCD1}">
              <a14:hiddenFill xmlns:a14="http://schemas.microsoft.com/office/drawing/2010/main">
                <a:solidFill>
                  <a:srgbClr val="008000">
                    <a:alpha val="10001"/>
                  </a:srgbClr>
                </a:solidFill>
              </a14:hiddenFill>
            </a:ext>
          </a:extLst>
        </p:spPr>
        <p:txBody>
          <a:bodyPr rot="0" vert="horz" wrap="square" lIns="91440" tIns="45720" rIns="91440" bIns="45720" anchor="t" anchorCtr="0" upright="1">
            <a:noAutofit/>
          </a:bodyPr>
          <a:lstStyle/>
          <a:p>
            <a:endParaRPr lang="en-US"/>
          </a:p>
        </p:txBody>
      </p:sp>
      <p:cxnSp>
        <p:nvCxnSpPr>
          <p:cNvPr id="54" name="AutoShape 320"/>
          <p:cNvCxnSpPr>
            <a:cxnSpLocks noChangeShapeType="1"/>
          </p:cNvCxnSpPr>
          <p:nvPr/>
        </p:nvCxnSpPr>
        <p:spPr bwMode="auto">
          <a:xfrm flipH="1">
            <a:off x="1785086" y="2113068"/>
            <a:ext cx="234271" cy="752"/>
          </a:xfrm>
          <a:prstGeom prst="straightConnector1">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55" name="Oval 54"/>
          <p:cNvSpPr>
            <a:spLocks noChangeArrowheads="1"/>
          </p:cNvSpPr>
          <p:nvPr/>
        </p:nvSpPr>
        <p:spPr bwMode="auto">
          <a:xfrm>
            <a:off x="2806729" y="1940787"/>
            <a:ext cx="304968" cy="309204"/>
          </a:xfrm>
          <a:prstGeom prst="ellipse">
            <a:avLst/>
          </a:prstGeom>
          <a:noFill/>
          <a:ln w="12700">
            <a:solidFill>
              <a:srgbClr val="008000"/>
            </a:solidFill>
            <a:round/>
            <a:headEnd/>
            <a:tailEnd/>
          </a:ln>
          <a:extLst>
            <a:ext uri="{909E8E84-426E-40DD-AFC4-6F175D3DCCD1}">
              <a14:hiddenFill xmlns:a14="http://schemas.microsoft.com/office/drawing/2010/main">
                <a:solidFill>
                  <a:srgbClr val="008000">
                    <a:alpha val="10001"/>
                  </a:srgbClr>
                </a:solidFill>
              </a14:hiddenFill>
            </a:ext>
          </a:extLst>
        </p:spPr>
        <p:txBody>
          <a:bodyPr rot="0" vert="horz" wrap="square" lIns="91440" tIns="45720" rIns="91440" bIns="45720" anchor="t" anchorCtr="0" upright="1">
            <a:noAutofit/>
          </a:bodyPr>
          <a:lstStyle/>
          <a:p>
            <a:endParaRPr lang="en-US"/>
          </a:p>
        </p:txBody>
      </p:sp>
      <p:sp>
        <p:nvSpPr>
          <p:cNvPr id="56" name="Oval 55"/>
          <p:cNvSpPr>
            <a:spLocks noChangeArrowheads="1"/>
          </p:cNvSpPr>
          <p:nvPr/>
        </p:nvSpPr>
        <p:spPr bwMode="auto">
          <a:xfrm>
            <a:off x="2054012" y="2116078"/>
            <a:ext cx="304968" cy="309204"/>
          </a:xfrm>
          <a:prstGeom prst="ellipse">
            <a:avLst/>
          </a:prstGeom>
          <a:noFill/>
          <a:ln w="12700">
            <a:solidFill>
              <a:srgbClr val="FFC000"/>
            </a:solidFill>
            <a:round/>
            <a:headEnd/>
            <a:tailEnd/>
          </a:ln>
          <a:extLst>
            <a:ext uri="{909E8E84-426E-40DD-AFC4-6F175D3DCCD1}">
              <a14:hiddenFill xmlns:a14="http://schemas.microsoft.com/office/drawing/2010/main">
                <a:solidFill>
                  <a:srgbClr val="008000">
                    <a:alpha val="10001"/>
                  </a:srgbClr>
                </a:solidFill>
              </a14:hiddenFill>
            </a:ext>
          </a:extLst>
        </p:spPr>
        <p:txBody>
          <a:bodyPr rot="0" vert="horz" wrap="square" lIns="91440" tIns="45720" rIns="91440" bIns="45720" anchor="t" anchorCtr="0" upright="1">
            <a:noAutofit/>
          </a:bodyPr>
          <a:lstStyle/>
          <a:p>
            <a:endParaRPr lang="en-US"/>
          </a:p>
        </p:txBody>
      </p:sp>
      <p:sp>
        <p:nvSpPr>
          <p:cNvPr id="57" name="Oval 56"/>
          <p:cNvSpPr>
            <a:spLocks noChangeArrowheads="1"/>
          </p:cNvSpPr>
          <p:nvPr/>
        </p:nvSpPr>
        <p:spPr bwMode="auto">
          <a:xfrm>
            <a:off x="1014349" y="2267294"/>
            <a:ext cx="304968" cy="309204"/>
          </a:xfrm>
          <a:prstGeom prst="ellipse">
            <a:avLst/>
          </a:prstGeom>
          <a:noFill/>
          <a:ln w="12700">
            <a:solidFill>
              <a:srgbClr val="FFC000"/>
            </a:solidFill>
            <a:round/>
            <a:headEnd/>
            <a:tailEnd/>
          </a:ln>
          <a:extLst>
            <a:ext uri="{909E8E84-426E-40DD-AFC4-6F175D3DCCD1}">
              <a14:hiddenFill xmlns:a14="http://schemas.microsoft.com/office/drawing/2010/main">
                <a:solidFill>
                  <a:srgbClr val="008000">
                    <a:alpha val="10001"/>
                  </a:srgbClr>
                </a:solidFill>
              </a14:hiddenFill>
            </a:ext>
          </a:extLst>
        </p:spPr>
        <p:txBody>
          <a:bodyPr rot="0" vert="horz" wrap="square" lIns="91440" tIns="45720" rIns="91440" bIns="45720" anchor="t" anchorCtr="0" upright="1">
            <a:noAutofit/>
          </a:bodyPr>
          <a:lstStyle/>
          <a:p>
            <a:endParaRPr lang="en-US"/>
          </a:p>
        </p:txBody>
      </p:sp>
      <p:sp>
        <p:nvSpPr>
          <p:cNvPr id="58" name="Oval 57"/>
          <p:cNvSpPr>
            <a:spLocks noChangeArrowheads="1"/>
          </p:cNvSpPr>
          <p:nvPr/>
        </p:nvSpPr>
        <p:spPr bwMode="auto">
          <a:xfrm>
            <a:off x="1361597" y="2116078"/>
            <a:ext cx="304968" cy="309204"/>
          </a:xfrm>
          <a:prstGeom prst="ellipse">
            <a:avLst/>
          </a:prstGeom>
          <a:noFill/>
          <a:ln w="12700">
            <a:solidFill>
              <a:srgbClr val="FFC000"/>
            </a:solidFill>
            <a:round/>
            <a:headEnd/>
            <a:tailEnd/>
          </a:ln>
          <a:extLst>
            <a:ext uri="{909E8E84-426E-40DD-AFC4-6F175D3DCCD1}">
              <a14:hiddenFill xmlns:a14="http://schemas.microsoft.com/office/drawing/2010/main">
                <a:solidFill>
                  <a:srgbClr val="008000">
                    <a:alpha val="10001"/>
                  </a:srgbClr>
                </a:solidFill>
              </a14:hiddenFill>
            </a:ext>
          </a:extLst>
        </p:spPr>
        <p:txBody>
          <a:bodyPr rot="0" vert="horz" wrap="square" lIns="91440" tIns="45720" rIns="91440" bIns="45720" anchor="t" anchorCtr="0" upright="1">
            <a:noAutofit/>
          </a:bodyPr>
          <a:lstStyle/>
          <a:p>
            <a:endParaRPr lang="en-US"/>
          </a:p>
        </p:txBody>
      </p:sp>
      <p:sp>
        <p:nvSpPr>
          <p:cNvPr id="59" name="Oval 58"/>
          <p:cNvSpPr>
            <a:spLocks noChangeArrowheads="1"/>
          </p:cNvSpPr>
          <p:nvPr/>
        </p:nvSpPr>
        <p:spPr bwMode="auto">
          <a:xfrm>
            <a:off x="2424826" y="2116078"/>
            <a:ext cx="304968" cy="309204"/>
          </a:xfrm>
          <a:prstGeom prst="ellipse">
            <a:avLst/>
          </a:prstGeom>
          <a:noFill/>
          <a:ln w="12700">
            <a:solidFill>
              <a:srgbClr val="008000"/>
            </a:solidFill>
            <a:round/>
            <a:headEnd/>
            <a:tailEnd/>
          </a:ln>
          <a:extLst>
            <a:ext uri="{909E8E84-426E-40DD-AFC4-6F175D3DCCD1}">
              <a14:hiddenFill xmlns:a14="http://schemas.microsoft.com/office/drawing/2010/main">
                <a:solidFill>
                  <a:srgbClr val="008000">
                    <a:alpha val="10001"/>
                  </a:srgbClr>
                </a:solidFill>
              </a14:hiddenFill>
            </a:ext>
          </a:extLst>
        </p:spPr>
        <p:txBody>
          <a:bodyPr rot="0" vert="horz" wrap="square" lIns="91440" tIns="45720" rIns="91440" bIns="45720" anchor="t" anchorCtr="0" upright="1">
            <a:noAutofit/>
          </a:bodyPr>
          <a:lstStyle/>
          <a:p>
            <a:endParaRPr lang="en-US"/>
          </a:p>
        </p:txBody>
      </p:sp>
      <p:sp>
        <p:nvSpPr>
          <p:cNvPr id="60" name="Rectangle 15"/>
          <p:cNvSpPr>
            <a:spLocks noChangeArrowheads="1"/>
          </p:cNvSpPr>
          <p:nvPr/>
        </p:nvSpPr>
        <p:spPr bwMode="auto">
          <a:xfrm>
            <a:off x="253804" y="1147797"/>
            <a:ext cx="4129314" cy="400110"/>
          </a:xfrm>
          <a:prstGeom prst="rect">
            <a:avLst/>
          </a:prstGeom>
          <a:noFill/>
          <a:ln w="9525">
            <a:noFill/>
            <a:miter lim="800000"/>
            <a:headEnd/>
            <a:tailEnd/>
          </a:ln>
        </p:spPr>
        <p:txBody>
          <a:bodyPr wrap="square">
            <a:spAutoFit/>
          </a:bodyPr>
          <a:lstStyle/>
          <a:p>
            <a:r>
              <a:rPr lang="en-US" sz="2000" u="sng" dirty="0" smtClean="0">
                <a:solidFill>
                  <a:srgbClr val="000099"/>
                </a:solidFill>
              </a:rPr>
              <a:t>Quenched disorder at F-AF interface</a:t>
            </a:r>
            <a:endParaRPr lang="de-DE" sz="2000" u="sng" dirty="0">
              <a:solidFill>
                <a:srgbClr val="000099"/>
              </a:solidFill>
            </a:endParaRPr>
          </a:p>
        </p:txBody>
      </p:sp>
      <p:sp>
        <p:nvSpPr>
          <p:cNvPr id="61" name="Oval 60"/>
          <p:cNvSpPr>
            <a:spLocks noChangeArrowheads="1"/>
          </p:cNvSpPr>
          <p:nvPr/>
        </p:nvSpPr>
        <p:spPr bwMode="auto">
          <a:xfrm>
            <a:off x="1084352" y="2913673"/>
            <a:ext cx="304968" cy="309204"/>
          </a:xfrm>
          <a:prstGeom prst="ellipse">
            <a:avLst/>
          </a:prstGeom>
          <a:noFill/>
          <a:ln w="12700">
            <a:solidFill>
              <a:srgbClr val="008000"/>
            </a:solidFill>
            <a:round/>
            <a:headEnd/>
            <a:tailEnd/>
          </a:ln>
          <a:extLst>
            <a:ext uri="{909E8E84-426E-40DD-AFC4-6F175D3DCCD1}">
              <a14:hiddenFill xmlns:a14="http://schemas.microsoft.com/office/drawing/2010/main">
                <a:solidFill>
                  <a:srgbClr val="008000">
                    <a:alpha val="10001"/>
                  </a:srgbClr>
                </a:solidFill>
              </a14:hiddenFill>
            </a:ext>
          </a:extLst>
        </p:spPr>
        <p:txBody>
          <a:bodyPr rot="0" vert="horz" wrap="square" lIns="91440" tIns="45720" rIns="91440" bIns="45720" anchor="t" anchorCtr="0" upright="1">
            <a:noAutofit/>
          </a:bodyPr>
          <a:lstStyle/>
          <a:p>
            <a:endParaRPr lang="en-US"/>
          </a:p>
        </p:txBody>
      </p:sp>
      <p:cxnSp>
        <p:nvCxnSpPr>
          <p:cNvPr id="62" name="Straight Arrow Connector 61"/>
          <p:cNvCxnSpPr/>
          <p:nvPr/>
        </p:nvCxnSpPr>
        <p:spPr bwMode="auto">
          <a:xfrm>
            <a:off x="1654089" y="3127830"/>
            <a:ext cx="292492" cy="0"/>
          </a:xfrm>
          <a:prstGeom prst="straightConnector1">
            <a:avLst/>
          </a:prstGeom>
          <a:noFill/>
          <a:ln w="25400" cap="flat" cmpd="sng" algn="ctr">
            <a:solidFill>
              <a:schemeClr val="tx1"/>
            </a:solidFill>
            <a:prstDash val="solid"/>
            <a:miter lim="800000"/>
            <a:headEnd type="none" w="med" len="med"/>
            <a:tailEnd type="triangle"/>
          </a:ln>
          <a:effectLst/>
        </p:spPr>
      </p:cxnSp>
      <p:sp>
        <p:nvSpPr>
          <p:cNvPr id="63" name="TextBox 62"/>
          <p:cNvSpPr txBox="1"/>
          <p:nvPr/>
        </p:nvSpPr>
        <p:spPr>
          <a:xfrm>
            <a:off x="1379442" y="2899230"/>
            <a:ext cx="314510" cy="307777"/>
          </a:xfrm>
          <a:prstGeom prst="rect">
            <a:avLst/>
          </a:prstGeom>
          <a:noFill/>
        </p:spPr>
        <p:txBody>
          <a:bodyPr wrap="none" rtlCol="0">
            <a:spAutoFit/>
          </a:bodyPr>
          <a:lstStyle/>
          <a:p>
            <a:r>
              <a:rPr lang="en-US" dirty="0" smtClean="0"/>
              <a:t>=</a:t>
            </a:r>
            <a:endParaRPr lang="en-US" dirty="0"/>
          </a:p>
        </p:txBody>
      </p:sp>
      <p:sp>
        <p:nvSpPr>
          <p:cNvPr id="64" name="TextBox 63"/>
          <p:cNvSpPr txBox="1"/>
          <p:nvPr/>
        </p:nvSpPr>
        <p:spPr>
          <a:xfrm>
            <a:off x="1618821" y="2764794"/>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65" name="Straight Arrow Connector 64"/>
          <p:cNvCxnSpPr/>
          <p:nvPr/>
        </p:nvCxnSpPr>
        <p:spPr bwMode="auto">
          <a:xfrm>
            <a:off x="2914823" y="3127830"/>
            <a:ext cx="292492"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66" name="TextBox 65"/>
          <p:cNvSpPr txBox="1"/>
          <p:nvPr/>
        </p:nvSpPr>
        <p:spPr>
          <a:xfrm>
            <a:off x="2640176" y="2899230"/>
            <a:ext cx="314510" cy="307777"/>
          </a:xfrm>
          <a:prstGeom prst="rect">
            <a:avLst/>
          </a:prstGeom>
          <a:noFill/>
        </p:spPr>
        <p:txBody>
          <a:bodyPr wrap="none" rtlCol="0">
            <a:spAutoFit/>
          </a:bodyPr>
          <a:lstStyle/>
          <a:p>
            <a:r>
              <a:rPr lang="en-US" dirty="0" smtClean="0"/>
              <a:t>=</a:t>
            </a:r>
            <a:endParaRPr lang="en-US" dirty="0"/>
          </a:p>
        </p:txBody>
      </p:sp>
      <p:sp>
        <p:nvSpPr>
          <p:cNvPr id="67" name="TextBox 66"/>
          <p:cNvSpPr txBox="1"/>
          <p:nvPr/>
        </p:nvSpPr>
        <p:spPr>
          <a:xfrm>
            <a:off x="2865830" y="2746830"/>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sp>
        <p:nvSpPr>
          <p:cNvPr id="68" name="Oval 67"/>
          <p:cNvSpPr>
            <a:spLocks noChangeArrowheads="1"/>
          </p:cNvSpPr>
          <p:nvPr/>
        </p:nvSpPr>
        <p:spPr bwMode="auto">
          <a:xfrm>
            <a:off x="2379584" y="2899230"/>
            <a:ext cx="304968" cy="309204"/>
          </a:xfrm>
          <a:prstGeom prst="ellipse">
            <a:avLst/>
          </a:prstGeom>
          <a:noFill/>
          <a:ln w="12700">
            <a:solidFill>
              <a:srgbClr val="FFC000"/>
            </a:solidFill>
            <a:round/>
            <a:headEnd/>
            <a:tailEnd/>
          </a:ln>
          <a:extLst>
            <a:ext uri="{909E8E84-426E-40DD-AFC4-6F175D3DCCD1}">
              <a14:hiddenFill xmlns:a14="http://schemas.microsoft.com/office/drawing/2010/main">
                <a:solidFill>
                  <a:srgbClr val="008000">
                    <a:alpha val="10001"/>
                  </a:srgbClr>
                </a:solidFill>
              </a14:hiddenFill>
            </a:ext>
          </a:extLst>
        </p:spPr>
        <p:txBody>
          <a:bodyPr rot="0" vert="horz" wrap="square" lIns="91440" tIns="45720" rIns="91440" bIns="45720" anchor="t" anchorCtr="0" upright="1">
            <a:noAutofit/>
          </a:bodyPr>
          <a:lstStyle/>
          <a:p>
            <a:endParaRPr lang="en-US"/>
          </a:p>
        </p:txBody>
      </p:sp>
      <p:grpSp>
        <p:nvGrpSpPr>
          <p:cNvPr id="69" name="Group 68"/>
          <p:cNvGrpSpPr/>
          <p:nvPr/>
        </p:nvGrpSpPr>
        <p:grpSpPr>
          <a:xfrm>
            <a:off x="2474810" y="3775100"/>
            <a:ext cx="6372484" cy="3007929"/>
            <a:chOff x="1142286" y="3852446"/>
            <a:chExt cx="6372484" cy="3007929"/>
          </a:xfrm>
        </p:grpSpPr>
        <p:sp>
          <p:nvSpPr>
            <p:cNvPr id="70" name="TextBox 69"/>
            <p:cNvSpPr txBox="1"/>
            <p:nvPr/>
          </p:nvSpPr>
          <p:spPr>
            <a:xfrm>
              <a:off x="1142286" y="5663437"/>
              <a:ext cx="6372484" cy="830997"/>
            </a:xfrm>
            <a:prstGeom prst="rect">
              <a:avLst/>
            </a:prstGeom>
            <a:noFill/>
            <a:ln>
              <a:solidFill>
                <a:schemeClr val="tx1"/>
              </a:solidFill>
            </a:ln>
          </p:spPr>
          <p:txBody>
            <a:bodyPr wrap="square" rtlCol="0">
              <a:spAutoFit/>
            </a:bodyPr>
            <a:lstStyle/>
            <a:p>
              <a:pPr algn="ctr"/>
              <a:r>
                <a:rPr lang="en-US" sz="2400" b="1" dirty="0" smtClean="0">
                  <a:solidFill>
                    <a:schemeClr val="tx1">
                      <a:lumMod val="50000"/>
                      <a:lumOff val="50000"/>
                    </a:schemeClr>
                  </a:solidFill>
                </a:rPr>
                <a:t>In the experiment</a:t>
              </a:r>
              <a:r>
                <a:rPr lang="en-US" sz="2400" b="1" dirty="0">
                  <a:solidFill>
                    <a:schemeClr val="tx1">
                      <a:lumMod val="50000"/>
                      <a:lumOff val="50000"/>
                    </a:schemeClr>
                  </a:solidFill>
                </a:rPr>
                <a:t>:</a:t>
              </a:r>
              <a:endParaRPr lang="en-US" sz="2400" b="1" dirty="0" smtClean="0">
                <a:solidFill>
                  <a:schemeClr val="tx1">
                    <a:lumMod val="50000"/>
                    <a:lumOff val="50000"/>
                  </a:schemeClr>
                </a:solidFill>
              </a:endParaRPr>
            </a:p>
            <a:p>
              <a:pPr algn="ctr"/>
              <a:r>
                <a:rPr lang="en-US" sz="2400" b="1" dirty="0" smtClean="0">
                  <a:solidFill>
                    <a:srgbClr val="660033"/>
                  </a:solidFill>
                </a:rPr>
                <a:t>Power-law </a:t>
              </a:r>
              <a:r>
                <a:rPr lang="en-US" sz="2400" b="1" dirty="0" err="1" smtClean="0">
                  <a:solidFill>
                    <a:srgbClr val="660033"/>
                  </a:solidFill>
                </a:rPr>
                <a:t>relxation</a:t>
              </a:r>
              <a:r>
                <a:rPr lang="en-US" sz="2400" b="1" dirty="0" smtClean="0">
                  <a:solidFill>
                    <a:srgbClr val="660033"/>
                  </a:solidFill>
                </a:rPr>
                <a:t>; small exponent </a:t>
              </a:r>
            </a:p>
          </p:txBody>
        </p:sp>
        <p:sp>
          <p:nvSpPr>
            <p:cNvPr id="71" name="Rectangle 15"/>
            <p:cNvSpPr>
              <a:spLocks noChangeArrowheads="1"/>
            </p:cNvSpPr>
            <p:nvPr/>
          </p:nvSpPr>
          <p:spPr bwMode="auto">
            <a:xfrm>
              <a:off x="2035630" y="3852446"/>
              <a:ext cx="4724400" cy="400110"/>
            </a:xfrm>
            <a:prstGeom prst="rect">
              <a:avLst/>
            </a:prstGeom>
            <a:noFill/>
            <a:ln w="9525">
              <a:noFill/>
              <a:miter lim="800000"/>
              <a:headEnd/>
              <a:tailEnd/>
            </a:ln>
          </p:spPr>
          <p:txBody>
            <a:bodyPr wrap="square">
              <a:spAutoFit/>
            </a:bodyPr>
            <a:lstStyle/>
            <a:p>
              <a:r>
                <a:rPr lang="en-US" sz="2000" u="sng" dirty="0" smtClean="0">
                  <a:solidFill>
                    <a:srgbClr val="000099"/>
                  </a:solidFill>
                </a:rPr>
                <a:t>Arrhenius activation of magnetic domains*</a:t>
              </a:r>
              <a:endParaRPr lang="de-DE" sz="2000" u="sng" dirty="0">
                <a:solidFill>
                  <a:srgbClr val="000099"/>
                </a:solidFill>
              </a:endParaRPr>
            </a:p>
          </p:txBody>
        </p:sp>
        <p:sp>
          <p:nvSpPr>
            <p:cNvPr id="72" name="Freeform 71"/>
            <p:cNvSpPr/>
            <p:nvPr/>
          </p:nvSpPr>
          <p:spPr bwMode="auto">
            <a:xfrm>
              <a:off x="1411249" y="4665756"/>
              <a:ext cx="819150"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3" name="Straight Arrow Connector 72"/>
            <p:cNvCxnSpPr/>
            <p:nvPr/>
          </p:nvCxnSpPr>
          <p:spPr bwMode="auto">
            <a:xfrm>
              <a:off x="1677244" y="4477836"/>
              <a:ext cx="292492" cy="0"/>
            </a:xfrm>
            <a:prstGeom prst="straightConnector1">
              <a:avLst/>
            </a:prstGeom>
            <a:noFill/>
            <a:ln w="25400" cap="flat" cmpd="sng" algn="ctr">
              <a:solidFill>
                <a:schemeClr val="tx1"/>
              </a:solidFill>
              <a:prstDash val="solid"/>
              <a:miter lim="800000"/>
              <a:headEnd type="none" w="med" len="med"/>
              <a:tailEnd type="triangle"/>
            </a:ln>
            <a:effectLst/>
          </p:spPr>
        </p:cxnSp>
        <p:sp>
          <p:nvSpPr>
            <p:cNvPr id="74" name="TextBox 73"/>
            <p:cNvSpPr txBox="1"/>
            <p:nvPr/>
          </p:nvSpPr>
          <p:spPr>
            <a:xfrm>
              <a:off x="1641976" y="4114800"/>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75" name="Straight Arrow Connector 74"/>
            <p:cNvCxnSpPr/>
            <p:nvPr/>
          </p:nvCxnSpPr>
          <p:spPr bwMode="auto">
            <a:xfrm>
              <a:off x="1932005" y="5486400"/>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76" name="Straight Arrow Connector 75"/>
            <p:cNvCxnSpPr/>
            <p:nvPr/>
          </p:nvCxnSpPr>
          <p:spPr bwMode="auto">
            <a:xfrm>
              <a:off x="1483612" y="53340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7" name="Freeform 76"/>
            <p:cNvSpPr/>
            <p:nvPr/>
          </p:nvSpPr>
          <p:spPr bwMode="auto">
            <a:xfrm flipH="1">
              <a:off x="2823971" y="4693143"/>
              <a:ext cx="748931" cy="723971"/>
            </a:xfrm>
            <a:custGeom>
              <a:avLst/>
              <a:gdLst>
                <a:gd name="connsiteX0" fmla="*/ 0 w 958850"/>
                <a:gd name="connsiteY0" fmla="*/ 12700 h 1181763"/>
                <a:gd name="connsiteX1" fmla="*/ 247650 w 958850"/>
                <a:gd name="connsiteY1" fmla="*/ 920750 h 1181763"/>
                <a:gd name="connsiteX2" fmla="*/ 501650 w 958850"/>
                <a:gd name="connsiteY2" fmla="*/ 508000 h 1181763"/>
                <a:gd name="connsiteX3" fmla="*/ 717550 w 958850"/>
                <a:gd name="connsiteY3" fmla="*/ 1174750 h 1181763"/>
                <a:gd name="connsiteX4" fmla="*/ 958850 w 958850"/>
                <a:gd name="connsiteY4" fmla="*/ 0 h 1181763"/>
                <a:gd name="connsiteX0" fmla="*/ 0 w 958850"/>
                <a:gd name="connsiteY0" fmla="*/ 12700 h 1181763"/>
                <a:gd name="connsiteX1" fmla="*/ 247650 w 958850"/>
                <a:gd name="connsiteY1" fmla="*/ 920750 h 1181763"/>
                <a:gd name="connsiteX2" fmla="*/ 501650 w 958850"/>
                <a:gd name="connsiteY2" fmla="*/ 508000 h 1181763"/>
                <a:gd name="connsiteX3" fmla="*/ 774700 w 958850"/>
                <a:gd name="connsiteY3" fmla="*/ 1174750 h 1181763"/>
                <a:gd name="connsiteX4" fmla="*/ 958850 w 958850"/>
                <a:gd name="connsiteY4" fmla="*/ 0 h 1181763"/>
                <a:gd name="connsiteX0" fmla="*/ 0 w 958850"/>
                <a:gd name="connsiteY0" fmla="*/ 12700 h 1181801"/>
                <a:gd name="connsiteX1" fmla="*/ 241300 w 958850"/>
                <a:gd name="connsiteY1" fmla="*/ 895350 h 1181801"/>
                <a:gd name="connsiteX2" fmla="*/ 501650 w 958850"/>
                <a:gd name="connsiteY2" fmla="*/ 508000 h 1181801"/>
                <a:gd name="connsiteX3" fmla="*/ 774700 w 958850"/>
                <a:gd name="connsiteY3" fmla="*/ 1174750 h 1181801"/>
                <a:gd name="connsiteX4" fmla="*/ 958850 w 958850"/>
                <a:gd name="connsiteY4" fmla="*/ 0 h 1181801"/>
                <a:gd name="connsiteX0" fmla="*/ 0 w 857250"/>
                <a:gd name="connsiteY0" fmla="*/ 444500 h 1181801"/>
                <a:gd name="connsiteX1" fmla="*/ 139700 w 857250"/>
                <a:gd name="connsiteY1" fmla="*/ 895350 h 1181801"/>
                <a:gd name="connsiteX2" fmla="*/ 400050 w 857250"/>
                <a:gd name="connsiteY2" fmla="*/ 508000 h 1181801"/>
                <a:gd name="connsiteX3" fmla="*/ 673100 w 857250"/>
                <a:gd name="connsiteY3" fmla="*/ 1174750 h 1181801"/>
                <a:gd name="connsiteX4" fmla="*/ 857250 w 857250"/>
                <a:gd name="connsiteY4" fmla="*/ 0 h 1181801"/>
                <a:gd name="connsiteX0" fmla="*/ 0 w 819150"/>
                <a:gd name="connsiteY0" fmla="*/ 25400 h 755905"/>
                <a:gd name="connsiteX1" fmla="*/ 139700 w 819150"/>
                <a:gd name="connsiteY1" fmla="*/ 476250 h 755905"/>
                <a:gd name="connsiteX2" fmla="*/ 400050 w 819150"/>
                <a:gd name="connsiteY2" fmla="*/ 88900 h 755905"/>
                <a:gd name="connsiteX3" fmla="*/ 673100 w 819150"/>
                <a:gd name="connsiteY3" fmla="*/ 755650 h 755905"/>
                <a:gd name="connsiteX4" fmla="*/ 819150 w 819150"/>
                <a:gd name="connsiteY4" fmla="*/ 0 h 755905"/>
                <a:gd name="connsiteX0" fmla="*/ 0 w 819150"/>
                <a:gd name="connsiteY0" fmla="*/ 25400 h 755901"/>
                <a:gd name="connsiteX1" fmla="*/ 215900 w 819150"/>
                <a:gd name="connsiteY1" fmla="*/ 527050 h 755901"/>
                <a:gd name="connsiteX2" fmla="*/ 400050 w 819150"/>
                <a:gd name="connsiteY2" fmla="*/ 88900 h 755901"/>
                <a:gd name="connsiteX3" fmla="*/ 673100 w 819150"/>
                <a:gd name="connsiteY3" fmla="*/ 755650 h 755901"/>
                <a:gd name="connsiteX4" fmla="*/ 819150 w 819150"/>
                <a:gd name="connsiteY4" fmla="*/ 0 h 755901"/>
                <a:gd name="connsiteX0" fmla="*/ 0 w 819150"/>
                <a:gd name="connsiteY0" fmla="*/ 25400 h 724162"/>
                <a:gd name="connsiteX1" fmla="*/ 215900 w 819150"/>
                <a:gd name="connsiteY1" fmla="*/ 527050 h 724162"/>
                <a:gd name="connsiteX2" fmla="*/ 400050 w 819150"/>
                <a:gd name="connsiteY2" fmla="*/ 88900 h 724162"/>
                <a:gd name="connsiteX3" fmla="*/ 603250 w 819150"/>
                <a:gd name="connsiteY3" fmla="*/ 723900 h 724162"/>
                <a:gd name="connsiteX4" fmla="*/ 819150 w 819150"/>
                <a:gd name="connsiteY4" fmla="*/ 0 h 724162"/>
                <a:gd name="connsiteX0" fmla="*/ 0 w 819150"/>
                <a:gd name="connsiteY0" fmla="*/ 25400 h 724185"/>
                <a:gd name="connsiteX1" fmla="*/ 215900 w 819150"/>
                <a:gd name="connsiteY1" fmla="*/ 527050 h 724185"/>
                <a:gd name="connsiteX2" fmla="*/ 400050 w 819150"/>
                <a:gd name="connsiteY2" fmla="*/ 88900 h 724185"/>
                <a:gd name="connsiteX3" fmla="*/ 603250 w 819150"/>
                <a:gd name="connsiteY3" fmla="*/ 723900 h 724185"/>
                <a:gd name="connsiteX4" fmla="*/ 819150 w 819150"/>
                <a:gd name="connsiteY4" fmla="*/ 0 h 724185"/>
                <a:gd name="connsiteX0" fmla="*/ 0 w 819150"/>
                <a:gd name="connsiteY0" fmla="*/ 25400 h 724188"/>
                <a:gd name="connsiteX1" fmla="*/ 215900 w 819150"/>
                <a:gd name="connsiteY1" fmla="*/ 527050 h 724188"/>
                <a:gd name="connsiteX2" fmla="*/ 400050 w 819150"/>
                <a:gd name="connsiteY2" fmla="*/ 88900 h 724188"/>
                <a:gd name="connsiteX3" fmla="*/ 603250 w 819150"/>
                <a:gd name="connsiteY3" fmla="*/ 723900 h 724188"/>
                <a:gd name="connsiteX4" fmla="*/ 819150 w 819150"/>
                <a:gd name="connsiteY4" fmla="*/ 0 h 724188"/>
                <a:gd name="connsiteX0" fmla="*/ 0 w 819150"/>
                <a:gd name="connsiteY0" fmla="*/ 25400 h 724188"/>
                <a:gd name="connsiteX1" fmla="*/ 215900 w 819150"/>
                <a:gd name="connsiteY1" fmla="*/ 527050 h 724188"/>
                <a:gd name="connsiteX2" fmla="*/ 412750 w 819150"/>
                <a:gd name="connsiteY2" fmla="*/ 88900 h 724188"/>
                <a:gd name="connsiteX3" fmla="*/ 603250 w 819150"/>
                <a:gd name="connsiteY3" fmla="*/ 723900 h 724188"/>
                <a:gd name="connsiteX4" fmla="*/ 819150 w 819150"/>
                <a:gd name="connsiteY4" fmla="*/ 0 h 724188"/>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4152"/>
                <a:gd name="connsiteX1" fmla="*/ 215900 w 819150"/>
                <a:gd name="connsiteY1" fmla="*/ 527050 h 724152"/>
                <a:gd name="connsiteX2" fmla="*/ 412750 w 819150"/>
                <a:gd name="connsiteY2" fmla="*/ 88900 h 724152"/>
                <a:gd name="connsiteX3" fmla="*/ 603250 w 819150"/>
                <a:gd name="connsiteY3" fmla="*/ 723900 h 724152"/>
                <a:gd name="connsiteX4" fmla="*/ 819150 w 819150"/>
                <a:gd name="connsiteY4" fmla="*/ 0 h 724152"/>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215900 w 819150"/>
                <a:gd name="connsiteY1" fmla="*/ 527050 h 723971"/>
                <a:gd name="connsiteX2" fmla="*/ 412750 w 819150"/>
                <a:gd name="connsiteY2" fmla="*/ 88900 h 723971"/>
                <a:gd name="connsiteX3" fmla="*/ 603250 w 819150"/>
                <a:gd name="connsiteY3" fmla="*/ 723900 h 723971"/>
                <a:gd name="connsiteX4" fmla="*/ 819150 w 819150"/>
                <a:gd name="connsiteY4" fmla="*/ 0 h 723971"/>
                <a:gd name="connsiteX0" fmla="*/ 0 w 819150"/>
                <a:gd name="connsiteY0" fmla="*/ 25400 h 723971"/>
                <a:gd name="connsiteX1" fmla="*/ 196850 w 819150"/>
                <a:gd name="connsiteY1" fmla="*/ 533400 h 723971"/>
                <a:gd name="connsiteX2" fmla="*/ 412750 w 819150"/>
                <a:gd name="connsiteY2" fmla="*/ 88900 h 723971"/>
                <a:gd name="connsiteX3" fmla="*/ 603250 w 819150"/>
                <a:gd name="connsiteY3" fmla="*/ 723900 h 723971"/>
                <a:gd name="connsiteX4" fmla="*/ 819150 w 819150"/>
                <a:gd name="connsiteY4" fmla="*/ 0 h 72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23971">
                  <a:moveTo>
                    <a:pt x="0" y="25400"/>
                  </a:moveTo>
                  <a:cubicBezTo>
                    <a:pt x="82021" y="438150"/>
                    <a:pt x="89958" y="535517"/>
                    <a:pt x="196850" y="533400"/>
                  </a:cubicBezTo>
                  <a:cubicBezTo>
                    <a:pt x="303742" y="531283"/>
                    <a:pt x="345017" y="57150"/>
                    <a:pt x="412750" y="88900"/>
                  </a:cubicBezTo>
                  <a:cubicBezTo>
                    <a:pt x="480483" y="120650"/>
                    <a:pt x="497417" y="719667"/>
                    <a:pt x="603250" y="723900"/>
                  </a:cubicBezTo>
                  <a:cubicBezTo>
                    <a:pt x="709083" y="728133"/>
                    <a:pt x="736600" y="545041"/>
                    <a:pt x="819150" y="0"/>
                  </a:cubicBezTo>
                </a:path>
              </a:pathLst>
            </a:custGeom>
            <a:noFill/>
            <a:ln w="9525">
              <a:solidFill>
                <a:schemeClr val="tx1"/>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78" name="Straight Arrow Connector 77"/>
            <p:cNvCxnSpPr/>
            <p:nvPr/>
          </p:nvCxnSpPr>
          <p:spPr bwMode="auto">
            <a:xfrm>
              <a:off x="3070021" y="4498309"/>
              <a:ext cx="292492"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79" name="TextBox 78"/>
            <p:cNvSpPr txBox="1"/>
            <p:nvPr/>
          </p:nvSpPr>
          <p:spPr>
            <a:xfrm>
              <a:off x="3034753" y="4135273"/>
              <a:ext cx="428322" cy="307777"/>
            </a:xfrm>
            <a:prstGeom prst="rect">
              <a:avLst/>
            </a:prstGeom>
            <a:noFill/>
          </p:spPr>
          <p:txBody>
            <a:bodyPr wrap="none" rtlCol="0">
              <a:spAutoFit/>
            </a:bodyPr>
            <a:lstStyle/>
            <a:p>
              <a:r>
                <a:rPr lang="en-US" dirty="0" smtClean="0"/>
                <a:t>H</a:t>
              </a:r>
              <a:r>
                <a:rPr lang="en-US" baseline="-25000" dirty="0" smtClean="0"/>
                <a:t>ex</a:t>
              </a:r>
              <a:endParaRPr lang="en-US" baseline="-25000" dirty="0"/>
            </a:p>
          </p:txBody>
        </p:sp>
        <p:cxnSp>
          <p:nvCxnSpPr>
            <p:cNvPr id="80" name="Straight Arrow Connector 79"/>
            <p:cNvCxnSpPr/>
            <p:nvPr/>
          </p:nvCxnSpPr>
          <p:spPr bwMode="auto">
            <a:xfrm>
              <a:off x="3324496" y="5346629"/>
              <a:ext cx="192020" cy="0"/>
            </a:xfrm>
            <a:prstGeom prst="straightConnector1">
              <a:avLst/>
            </a:prstGeom>
            <a:noFill/>
            <a:ln w="25400" cap="flat" cmpd="sng" algn="ctr">
              <a:solidFill>
                <a:schemeClr val="tx1"/>
              </a:solidFill>
              <a:prstDash val="solid"/>
              <a:miter lim="800000"/>
              <a:headEnd type="none" w="med" len="med"/>
              <a:tailEnd type="triangle"/>
            </a:ln>
            <a:effectLst/>
          </p:spPr>
        </p:cxnSp>
        <p:cxnSp>
          <p:nvCxnSpPr>
            <p:cNvPr id="81" name="Straight Arrow Connector 80"/>
            <p:cNvCxnSpPr/>
            <p:nvPr/>
          </p:nvCxnSpPr>
          <p:spPr bwMode="auto">
            <a:xfrm>
              <a:off x="2880587" y="5486400"/>
              <a:ext cx="192020" cy="0"/>
            </a:xfrm>
            <a:prstGeom prst="straightConnector1">
              <a:avLst/>
            </a:prstGeom>
            <a:noFill/>
            <a:ln w="25400" cap="flat" cmpd="sng" algn="ctr">
              <a:solidFill>
                <a:schemeClr val="tx1"/>
              </a:solidFill>
              <a:prstDash val="solid"/>
              <a:miter lim="800000"/>
              <a:headEnd type="triangle" w="med" len="med"/>
              <a:tailEnd type="none"/>
            </a:ln>
            <a:effectLst/>
          </p:spPr>
        </p:cxnSp>
        <p:sp>
          <p:nvSpPr>
            <p:cNvPr id="82" name="Oval 81"/>
            <p:cNvSpPr/>
            <p:nvPr/>
          </p:nvSpPr>
          <p:spPr bwMode="auto">
            <a:xfrm>
              <a:off x="1988156" y="526407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3" name="Oval 82"/>
            <p:cNvSpPr/>
            <p:nvPr/>
          </p:nvSpPr>
          <p:spPr bwMode="auto">
            <a:xfrm>
              <a:off x="2948804" y="5270429"/>
              <a:ext cx="97835" cy="76200"/>
            </a:xfrm>
            <a:prstGeom prst="ellipse">
              <a:avLst/>
            </a:prstGeom>
            <a:solidFill>
              <a:schemeClr val="tx1"/>
            </a:solidFill>
            <a:ln w="9525">
              <a:no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84" name="Freeform 83"/>
            <p:cNvSpPr/>
            <p:nvPr/>
          </p:nvSpPr>
          <p:spPr bwMode="auto">
            <a:xfrm>
              <a:off x="2988176" y="4641835"/>
              <a:ext cx="425450" cy="488965"/>
            </a:xfrm>
            <a:custGeom>
              <a:avLst/>
              <a:gdLst>
                <a:gd name="connsiteX0" fmla="*/ 425450 w 425450"/>
                <a:gd name="connsiteY0" fmla="*/ 463771 h 514571"/>
                <a:gd name="connsiteX1" fmla="*/ 285750 w 425450"/>
                <a:gd name="connsiteY1" fmla="*/ 221 h 514571"/>
                <a:gd name="connsiteX2" fmla="*/ 0 w 425450"/>
                <a:gd name="connsiteY2" fmla="*/ 514571 h 514571"/>
                <a:gd name="connsiteX0" fmla="*/ 425450 w 425450"/>
                <a:gd name="connsiteY0" fmla="*/ 438397 h 489197"/>
                <a:gd name="connsiteX1" fmla="*/ 184150 w 425450"/>
                <a:gd name="connsiteY1" fmla="*/ 247 h 489197"/>
                <a:gd name="connsiteX2" fmla="*/ 0 w 425450"/>
                <a:gd name="connsiteY2" fmla="*/ 489197 h 48919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67 h 488967"/>
                <a:gd name="connsiteX1" fmla="*/ 184150 w 425450"/>
                <a:gd name="connsiteY1" fmla="*/ 17 h 488967"/>
                <a:gd name="connsiteX2" fmla="*/ 0 w 425450"/>
                <a:gd name="connsiteY2" fmla="*/ 488967 h 488967"/>
                <a:gd name="connsiteX0" fmla="*/ 425450 w 425450"/>
                <a:gd name="connsiteY0" fmla="*/ 438175 h 488975"/>
                <a:gd name="connsiteX1" fmla="*/ 184150 w 425450"/>
                <a:gd name="connsiteY1" fmla="*/ 25 h 488975"/>
                <a:gd name="connsiteX2" fmla="*/ 0 w 425450"/>
                <a:gd name="connsiteY2" fmla="*/ 488975 h 488975"/>
                <a:gd name="connsiteX0" fmla="*/ 425450 w 425450"/>
                <a:gd name="connsiteY0" fmla="*/ 438165 h 488965"/>
                <a:gd name="connsiteX1" fmla="*/ 184150 w 425450"/>
                <a:gd name="connsiteY1" fmla="*/ 15 h 488965"/>
                <a:gd name="connsiteX2" fmla="*/ 0 w 425450"/>
                <a:gd name="connsiteY2" fmla="*/ 488965 h 488965"/>
                <a:gd name="connsiteX0" fmla="*/ 425450 w 425450"/>
                <a:gd name="connsiteY0" fmla="*/ 438165 h 488965"/>
                <a:gd name="connsiteX1" fmla="*/ 215900 w 425450"/>
                <a:gd name="connsiteY1" fmla="*/ 15 h 488965"/>
                <a:gd name="connsiteX2" fmla="*/ 0 w 425450"/>
                <a:gd name="connsiteY2" fmla="*/ 488965 h 488965"/>
              </a:gdLst>
              <a:ahLst/>
              <a:cxnLst>
                <a:cxn ang="0">
                  <a:pos x="connsiteX0" y="connsiteY0"/>
                </a:cxn>
                <a:cxn ang="0">
                  <a:pos x="connsiteX1" y="connsiteY1"/>
                </a:cxn>
                <a:cxn ang="0">
                  <a:pos x="connsiteX2" y="connsiteY2"/>
                </a:cxn>
              </a:cxnLst>
              <a:rect l="l" t="t" r="r" b="b"/>
              <a:pathLst>
                <a:path w="425450" h="488965">
                  <a:moveTo>
                    <a:pt x="425450" y="438165"/>
                  </a:moveTo>
                  <a:cubicBezTo>
                    <a:pt x="372004" y="221206"/>
                    <a:pt x="375708" y="-2102"/>
                    <a:pt x="215900" y="15"/>
                  </a:cubicBezTo>
                  <a:cubicBezTo>
                    <a:pt x="56092" y="2132"/>
                    <a:pt x="28575" y="345032"/>
                    <a:pt x="0" y="488965"/>
                  </a:cubicBezTo>
                </a:path>
              </a:pathLst>
            </a:custGeom>
            <a:noFill/>
            <a:ln w="9525">
              <a:solidFill>
                <a:schemeClr val="tx1"/>
              </a:solidFill>
              <a:miter lim="800000"/>
              <a:headEnd/>
              <a:tailEnd type="arrow"/>
            </a:ln>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Tahoma" pitchFamily="34" charset="0"/>
              </a:endParaRPr>
            </a:p>
          </p:txBody>
        </p:sp>
        <p:cxnSp>
          <p:nvCxnSpPr>
            <p:cNvPr id="86" name="Straight Arrow Connector 85"/>
            <p:cNvCxnSpPr/>
            <p:nvPr/>
          </p:nvCxnSpPr>
          <p:spPr bwMode="auto">
            <a:xfrm>
              <a:off x="3846781" y="4800600"/>
              <a:ext cx="0" cy="463479"/>
            </a:xfrm>
            <a:prstGeom prst="straightConnector1">
              <a:avLst/>
            </a:prstGeom>
            <a:noFill/>
            <a:ln w="25400" cap="flat" cmpd="sng" algn="ctr">
              <a:solidFill>
                <a:schemeClr val="tx1"/>
              </a:solidFill>
              <a:prstDash val="solid"/>
              <a:miter lim="800000"/>
              <a:headEnd type="triangle"/>
              <a:tailEnd type="triangle"/>
            </a:ln>
            <a:effectLst/>
          </p:spPr>
        </p:cxnSp>
        <p:sp>
          <p:nvSpPr>
            <p:cNvPr id="87" name="Text Box 5"/>
            <p:cNvSpPr txBox="1">
              <a:spLocks noChangeArrowheads="1"/>
            </p:cNvSpPr>
            <p:nvPr/>
          </p:nvSpPr>
          <p:spPr bwMode="auto">
            <a:xfrm>
              <a:off x="1171316" y="6521821"/>
              <a:ext cx="5762884" cy="338554"/>
            </a:xfrm>
            <a:prstGeom prst="rect">
              <a:avLst/>
            </a:prstGeom>
            <a:noFill/>
            <a:ln w="9525">
              <a:noFill/>
              <a:miter lim="800000"/>
              <a:headEnd/>
              <a:tailEnd/>
            </a:ln>
          </p:spPr>
          <p:txBody>
            <a:bodyPr wrap="square">
              <a:spAutoFit/>
            </a:bodyPr>
            <a:lstStyle/>
            <a:p>
              <a:r>
                <a:rPr lang="en-US" sz="1600" i="1" dirty="0" smtClean="0">
                  <a:solidFill>
                    <a:schemeClr val="bg1">
                      <a:lumMod val="50000"/>
                    </a:schemeClr>
                  </a:solidFill>
                </a:rPr>
                <a:t>* </a:t>
              </a:r>
              <a:r>
                <a:rPr lang="en-US" sz="1600" dirty="0" smtClean="0">
                  <a:solidFill>
                    <a:schemeClr val="bg1">
                      <a:lumMod val="50000"/>
                    </a:schemeClr>
                  </a:solidFill>
                </a:rPr>
                <a:t>E</a:t>
              </a:r>
              <a:r>
                <a:rPr lang="en-US" sz="1600" dirty="0">
                  <a:solidFill>
                    <a:schemeClr val="bg1">
                      <a:lumMod val="50000"/>
                    </a:schemeClr>
                  </a:solidFill>
                </a:rPr>
                <a:t>. </a:t>
              </a:r>
              <a:r>
                <a:rPr lang="en-US" sz="1600" dirty="0" err="1">
                  <a:solidFill>
                    <a:schemeClr val="bg1">
                      <a:lumMod val="50000"/>
                    </a:schemeClr>
                  </a:solidFill>
                </a:rPr>
                <a:t>Fulcomer</a:t>
              </a:r>
              <a:r>
                <a:rPr lang="en-US" sz="1600" dirty="0">
                  <a:solidFill>
                    <a:schemeClr val="bg1">
                      <a:lumMod val="50000"/>
                    </a:schemeClr>
                  </a:solidFill>
                </a:rPr>
                <a:t>, S.H. </a:t>
              </a:r>
              <a:r>
                <a:rPr lang="en-US" sz="1600" dirty="0" err="1">
                  <a:solidFill>
                    <a:schemeClr val="bg1">
                      <a:lumMod val="50000"/>
                    </a:schemeClr>
                  </a:solidFill>
                </a:rPr>
                <a:t>Charap</a:t>
              </a:r>
              <a:r>
                <a:rPr lang="en-US" sz="1600" dirty="0">
                  <a:solidFill>
                    <a:schemeClr val="bg1">
                      <a:lumMod val="50000"/>
                    </a:schemeClr>
                  </a:solidFill>
                </a:rPr>
                <a:t>, </a:t>
              </a:r>
              <a:r>
                <a:rPr lang="en-US" sz="1600" dirty="0" smtClean="0">
                  <a:solidFill>
                    <a:schemeClr val="bg1">
                      <a:lumMod val="50000"/>
                    </a:schemeClr>
                  </a:solidFill>
                </a:rPr>
                <a:t>JAP 1972, and many more thereafter</a:t>
              </a:r>
              <a:endParaRPr lang="en-US" sz="1600" dirty="0">
                <a:solidFill>
                  <a:schemeClr val="bg1">
                    <a:lumMod val="50000"/>
                  </a:schemeClr>
                </a:solidFill>
              </a:endParaRPr>
            </a:p>
          </p:txBody>
        </p:sp>
      </p:grpSp>
      <p:grpSp>
        <p:nvGrpSpPr>
          <p:cNvPr id="88" name="Group 87"/>
          <p:cNvGrpSpPr/>
          <p:nvPr/>
        </p:nvGrpSpPr>
        <p:grpSpPr>
          <a:xfrm>
            <a:off x="4350251" y="1036802"/>
            <a:ext cx="6934608" cy="2217515"/>
            <a:chOff x="2209392" y="1055312"/>
            <a:chExt cx="6934608" cy="2217515"/>
          </a:xfrm>
        </p:grpSpPr>
        <p:pic>
          <p:nvPicPr>
            <p:cNvPr id="89" name="Picture 88"/>
            <p:cNvPicPr>
              <a:picLocks noChangeAspect="1"/>
            </p:cNvPicPr>
            <p:nvPr/>
          </p:nvPicPr>
          <p:blipFill rotWithShape="1">
            <a:blip r:embed="rId2"/>
            <a:srcRect l="2292" t="23305" r="1701" b="21553"/>
            <a:stretch/>
          </p:blipFill>
          <p:spPr>
            <a:xfrm>
              <a:off x="3259254" y="1371600"/>
              <a:ext cx="5884746" cy="1901227"/>
            </a:xfrm>
            <a:prstGeom prst="rect">
              <a:avLst/>
            </a:prstGeom>
          </p:spPr>
        </p:pic>
        <p:sp>
          <p:nvSpPr>
            <p:cNvPr id="90" name="Right Arrow 89"/>
            <p:cNvSpPr/>
            <p:nvPr/>
          </p:nvSpPr>
          <p:spPr bwMode="auto">
            <a:xfrm>
              <a:off x="2209392" y="1912452"/>
              <a:ext cx="485504" cy="304800"/>
            </a:xfrm>
            <a:prstGeom prst="rightArrow">
              <a:avLst/>
            </a:prstGeom>
            <a:solidFill>
              <a:srgbClr val="FFFF00"/>
            </a:solidFill>
            <a:ln w="9525">
              <a:solidFill>
                <a:schemeClr val="bg2"/>
              </a:solidFill>
              <a:miter lim="800000"/>
              <a:headEnd/>
              <a:tailEnd/>
            </a:ln>
          </p:spPr>
          <p:txBody>
            <a:bodyPr wrap="square" rtlCol="0" anchor="ctr">
              <a:spAutoFit/>
            </a:bodyPr>
            <a:lstStyle/>
            <a:p>
              <a:pPr algn="ctr">
                <a:buFont typeface="Arial" pitchFamily="34" charset="0"/>
                <a:buChar char="•"/>
              </a:pPr>
              <a:endParaRPr lang="en-US" sz="1600" dirty="0" smtClean="0">
                <a:solidFill>
                  <a:srgbClr val="482400"/>
                </a:solidFill>
              </a:endParaRPr>
            </a:p>
          </p:txBody>
        </p:sp>
        <p:sp>
          <p:nvSpPr>
            <p:cNvPr id="91" name="Rectangle 15"/>
            <p:cNvSpPr>
              <a:spLocks noChangeArrowheads="1"/>
            </p:cNvSpPr>
            <p:nvPr/>
          </p:nvSpPr>
          <p:spPr bwMode="auto">
            <a:xfrm>
              <a:off x="4800600" y="1055312"/>
              <a:ext cx="2662781" cy="400110"/>
            </a:xfrm>
            <a:prstGeom prst="rect">
              <a:avLst/>
            </a:prstGeom>
            <a:noFill/>
            <a:ln w="9525">
              <a:noFill/>
              <a:miter lim="800000"/>
              <a:headEnd/>
              <a:tailEnd/>
            </a:ln>
          </p:spPr>
          <p:txBody>
            <a:bodyPr wrap="square">
              <a:spAutoFit/>
            </a:bodyPr>
            <a:lstStyle/>
            <a:p>
              <a:r>
                <a:rPr lang="en-US" sz="2000" u="sng" dirty="0" err="1" smtClean="0">
                  <a:solidFill>
                    <a:srgbClr val="000099"/>
                  </a:solidFill>
                </a:rPr>
                <a:t>Imry</a:t>
              </a:r>
              <a:r>
                <a:rPr lang="en-US" sz="2000" u="sng" dirty="0" smtClean="0">
                  <a:solidFill>
                    <a:srgbClr val="000099"/>
                  </a:solidFill>
                </a:rPr>
                <a:t>-Ma-type domains</a:t>
              </a:r>
              <a:endParaRPr lang="de-DE" sz="2000" u="sng" dirty="0">
                <a:solidFill>
                  <a:srgbClr val="000099"/>
                </a:solidFill>
              </a:endParaRPr>
            </a:p>
          </p:txBody>
        </p:sp>
      </p:grpSp>
      <mc:AlternateContent xmlns:mc="http://schemas.openxmlformats.org/markup-compatibility/2006" xmlns:a14="http://schemas.microsoft.com/office/drawing/2010/main">
        <mc:Choice Requires="a14">
          <p:sp>
            <p:nvSpPr>
              <p:cNvPr id="92" name="TextBox 91"/>
              <p:cNvSpPr txBox="1"/>
              <p:nvPr/>
            </p:nvSpPr>
            <p:spPr>
              <a:xfrm>
                <a:off x="5933170" y="4526698"/>
                <a:ext cx="235795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b>
                        <m:sSubPr>
                          <m:ctrlPr>
                            <a:rPr lang="en-US" sz="2400" b="0" i="1" smtClean="0">
                              <a:latin typeface="Cambria Math"/>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0</m:t>
                          </m:r>
                        </m:sub>
                      </m:sSub>
                      <m:func>
                        <m:funcPr>
                          <m:ctrlPr>
                            <a:rPr lang="en-US" sz="2400" b="0" i="1" smtClean="0">
                              <a:latin typeface="Cambria Math"/>
                            </a:rPr>
                          </m:ctrlPr>
                        </m:funcPr>
                        <m:fName>
                          <m:r>
                            <m:rPr>
                              <m:sty m:val="p"/>
                            </m:rPr>
                            <a:rPr lang="en-US" sz="2400" b="0" i="0" smtClean="0">
                              <a:latin typeface="Cambria Math" panose="02040503050406030204" pitchFamily="18" charset="0"/>
                            </a:rPr>
                            <m:t>exp</m:t>
                          </m:r>
                        </m:fName>
                        <m:e>
                          <m:d>
                            <m:dPr>
                              <m:ctrlPr>
                                <a:rPr lang="en-US" sz="2400" b="0" i="1" smtClean="0">
                                  <a:latin typeface="Cambria Math"/>
                                </a:rPr>
                              </m:ctrlPr>
                            </m:dPr>
                            <m:e>
                              <m:f>
                                <m:fPr>
                                  <m:ctrlPr>
                                    <a:rPr lang="en-US" sz="2400" b="0" i="1" smtClean="0">
                                      <a:latin typeface="Cambria Math"/>
                                    </a:rPr>
                                  </m:ctrlPr>
                                </m:fPr>
                                <m:num>
                                  <m:r>
                                    <a:rPr lang="en-US" sz="2400" b="0" i="1" smtClean="0">
                                      <a:latin typeface="Cambria Math" panose="02040503050406030204" pitchFamily="18" charset="0"/>
                                    </a:rPr>
                                    <m:t>𝐸</m:t>
                                  </m:r>
                                </m:num>
                                <m:den>
                                  <m:sSub>
                                    <m:sSubPr>
                                      <m:ctrlPr>
                                        <a:rPr lang="en-US" sz="2400" b="0" i="1" smtClean="0">
                                          <a:latin typeface="Cambria Math"/>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𝑇</m:t>
                                  </m:r>
                                </m:den>
                              </m:f>
                            </m:e>
                          </m:d>
                        </m:e>
                      </m:func>
                    </m:oMath>
                  </m:oMathPara>
                </a14:m>
                <a:endParaRPr lang="en-US"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5933170" y="4526698"/>
                <a:ext cx="2357953" cy="82984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682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a:t>
            </a:r>
            <a:r>
              <a:rPr lang="en-US" sz="2000" i="1" u="sng" dirty="0" smtClean="0">
                <a:latin typeface="helvetica" panose="020B0604020202020204" pitchFamily="34" charset="0"/>
                <a:cs typeface="helvetica" panose="020B0604020202020204" pitchFamily="34" charset="0"/>
              </a:rPr>
              <a:t>Dynamics</a:t>
            </a:r>
            <a:endParaRPr lang="en-US" sz="2000" dirty="0">
              <a:latin typeface="helvetica" panose="020B0604020202020204" pitchFamily="34" charset="0"/>
              <a:cs typeface="helvetica" panose="020B0604020202020204" pitchFamily="34" charset="0"/>
            </a:endParaRPr>
          </a:p>
        </p:txBody>
      </p:sp>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Tree>
    <p:extLst>
      <p:ext uri="{BB962C8B-B14F-4D97-AF65-F5344CB8AC3E}">
        <p14:creationId xmlns:p14="http://schemas.microsoft.com/office/powerpoint/2010/main" val="2192458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229600" cy="685800"/>
          </a:xfrm>
        </p:spPr>
        <p:txBody>
          <a:bodyPr>
            <a:noAutofit/>
          </a:bodyPr>
          <a:lstStyle/>
          <a:p>
            <a:r>
              <a:rPr lang="en-US" sz="3600" dirty="0">
                <a:latin typeface="helvetica" panose="020B0604020202020204" pitchFamily="34" charset="0"/>
                <a:cs typeface="helvetica" panose="020B0604020202020204" pitchFamily="34" charset="0"/>
              </a:rPr>
              <a:t>Model: lattice glass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232" y="707326"/>
                <a:ext cx="9331657" cy="6154087"/>
              </a:xfrm>
            </p:spPr>
            <p:txBody>
              <a:bodyPr>
                <a:normAutofit/>
              </a:bodyPr>
              <a:lstStyle/>
              <a:p>
                <a:pPr>
                  <a:lnSpc>
                    <a:spcPct val="120000"/>
                  </a:lnSpc>
                </a:pPr>
                <a:r>
                  <a:rPr lang="en-US" sz="2400" dirty="0" smtClean="0">
                    <a:latin typeface="helvetica" panose="020B0604020202020204" pitchFamily="34" charset="0"/>
                    <a:cs typeface="helvetica" panose="020B0604020202020204" pitchFamily="34" charset="0"/>
                  </a:rPr>
                  <a:t>Biroli-Mezard Model (BM)</a:t>
                </a:r>
              </a:p>
              <a:p>
                <a:pPr marL="457200" lvl="1" indent="0">
                  <a:lnSpc>
                    <a:spcPct val="120000"/>
                  </a:lnSpc>
                  <a:buNone/>
                </a:pPr>
                <a:r>
                  <a:rPr lang="en-US" sz="2000" i="1" u="sng" dirty="0" smtClean="0">
                    <a:latin typeface="helvetica" panose="020B0604020202020204" pitchFamily="34" charset="0"/>
                    <a:cs typeface="helvetica" panose="020B0604020202020204" pitchFamily="34" charset="0"/>
                  </a:rPr>
                  <a:t>Structural disorder</a:t>
                </a:r>
                <a:r>
                  <a:rPr lang="en-US" sz="2000" i="1" dirty="0" smtClean="0">
                    <a:latin typeface="helvetica" panose="020B0604020202020204" pitchFamily="34" charset="0"/>
                    <a:cs typeface="helvetica" panose="020B0604020202020204" pitchFamily="34" charset="0"/>
                  </a:rPr>
                  <a:t>   </a:t>
                </a:r>
                <a:r>
                  <a:rPr lang="en-US" sz="2000" i="1" dirty="0">
                    <a:latin typeface="helvetica" panose="020B0604020202020204" pitchFamily="34" charset="0"/>
                    <a:cs typeface="helvetica" panose="020B0604020202020204" pitchFamily="34" charset="0"/>
                  </a:rPr>
                  <a:t>→ </a:t>
                </a:r>
                <a:r>
                  <a:rPr lang="en-US" sz="2000" i="1" dirty="0" smtClean="0">
                    <a:latin typeface="helvetica" panose="020B0604020202020204" pitchFamily="34" charset="0"/>
                    <a:cs typeface="helvetica" panose="020B0604020202020204" pitchFamily="34" charset="0"/>
                  </a:rPr>
                  <a:t>  </a:t>
                </a:r>
                <a:r>
                  <a:rPr lang="en-US" sz="2000" i="1" u="sng" dirty="0" smtClean="0">
                    <a:latin typeface="helvetica" panose="020B0604020202020204" pitchFamily="34" charset="0"/>
                    <a:cs typeface="helvetica" panose="020B0604020202020204" pitchFamily="34" charset="0"/>
                  </a:rPr>
                  <a:t>Complex Dynamics</a:t>
                </a:r>
                <a:endParaRPr lang="en-US" sz="2000" dirty="0">
                  <a:latin typeface="helvetica" panose="020B0604020202020204" pitchFamily="34" charset="0"/>
                  <a:cs typeface="helvetica" panose="020B0604020202020204" pitchFamily="34" charset="0"/>
                </a:endParaRPr>
              </a:p>
              <a:p>
                <a:pPr lvl="1">
                  <a:lnSpc>
                    <a:spcPct val="120000"/>
                  </a:lnSpc>
                </a:pPr>
                <a:r>
                  <a:rPr lang="en-US" sz="2000" dirty="0">
                    <a:latin typeface="helvetica" panose="020B0604020202020204" pitchFamily="34" charset="0"/>
                    <a:cs typeface="helvetica" panose="020B0604020202020204" pitchFamily="34" charset="0"/>
                  </a:rPr>
                  <a:t>Each lattice site has </a:t>
                </a:r>
                <a14:m>
                  <m:oMath xmlns:m="http://schemas.openxmlformats.org/officeDocument/2006/math">
                    <m:sSub>
                      <m:sSubPr>
                        <m:ctrlPr>
                          <a:rPr lang="en-US" sz="2000" i="1">
                            <a:latin typeface="Cambria Math"/>
                            <a:cs typeface="Times New Roman" pitchFamily="18" charset="0"/>
                          </a:rPr>
                        </m:ctrlPr>
                      </m:sSubPr>
                      <m:e>
                        <m:r>
                          <a:rPr lang="en-US" sz="2000" i="1">
                            <a:latin typeface="Cambria Math" panose="02040503050406030204" pitchFamily="18" charset="0"/>
                            <a:cs typeface="Times New Roman" pitchFamily="18" charset="0"/>
                          </a:rPr>
                          <m:t>𝑛</m:t>
                        </m:r>
                      </m:e>
                      <m:sub>
                        <m:r>
                          <a:rPr lang="en-US" sz="2000" i="1">
                            <a:latin typeface="Cambria Math"/>
                            <a:cs typeface="Times New Roman" pitchFamily="18" charset="0"/>
                          </a:rPr>
                          <m:t>𝑖</m:t>
                        </m:r>
                      </m:sub>
                    </m:sSub>
                    <m:r>
                      <a:rPr lang="en-US" sz="2000" i="1">
                        <a:latin typeface="Cambria Math"/>
                        <a:cs typeface="Times New Roman" pitchFamily="18" charset="0"/>
                      </a:rPr>
                      <m:t>=0, 1</m:t>
                    </m:r>
                  </m:oMath>
                </a14:m>
                <a:r>
                  <a:rPr lang="en-US" sz="2000" dirty="0">
                    <a:latin typeface="helvetica" panose="020B0604020202020204" pitchFamily="34" charset="0"/>
                    <a:cs typeface="helvetica" panose="020B0604020202020204" pitchFamily="34" charset="0"/>
                  </a:rPr>
                  <a:t> particle with </a:t>
                </a:r>
                <a14:m>
                  <m:oMath xmlns:m="http://schemas.openxmlformats.org/officeDocument/2006/math">
                    <m:r>
                      <a:rPr lang="en-US" sz="2000" i="1">
                        <a:latin typeface="Cambria Math"/>
                        <a:cs typeface="Times New Roman" pitchFamily="18" charset="0"/>
                      </a:rPr>
                      <m:t>𝜇</m:t>
                    </m:r>
                  </m:oMath>
                </a14:m>
                <a:r>
                  <a:rPr lang="en-US" sz="2000" dirty="0">
                    <a:latin typeface="helvetica" panose="020B0604020202020204" pitchFamily="34" charset="0"/>
                    <a:cs typeface="helvetica" panose="020B0604020202020204" pitchFamily="34" charset="0"/>
                  </a:rPr>
                  <a:t> </a:t>
                </a:r>
                <a:endParaRPr lang="en-US" sz="2000" dirty="0">
                  <a:solidFill>
                    <a:schemeClr val="tx1">
                      <a:lumMod val="50000"/>
                      <a:lumOff val="50000"/>
                    </a:schemeClr>
                  </a:solidFill>
                  <a:latin typeface="helvetica" panose="020B0604020202020204" pitchFamily="34" charset="0"/>
                  <a:cs typeface="helvetica" panose="020B0604020202020204" pitchFamily="34" charset="0"/>
                </a:endParaRPr>
              </a:p>
              <a:p>
                <a:pPr lvl="1"/>
                <a:r>
                  <a:rPr lang="en-US" sz="2000" dirty="0">
                    <a:latin typeface="helvetica" panose="020B0604020202020204" pitchFamily="34" charset="0"/>
                    <a:cs typeface="helvetica" panose="020B0604020202020204" pitchFamily="34" charset="0"/>
                  </a:rPr>
                  <a:t>Constraint: </a:t>
                </a:r>
                <a:r>
                  <a:rPr lang="en-US" sz="2000" dirty="0" smtClean="0">
                    <a:solidFill>
                      <a:schemeClr val="tx1">
                        <a:lumMod val="65000"/>
                        <a:lumOff val="35000"/>
                      </a:schemeClr>
                    </a:solidFill>
                    <a:latin typeface="helvetica" panose="020B0604020202020204" pitchFamily="34" charset="0"/>
                    <a:cs typeface="helvetica" panose="020B0604020202020204" pitchFamily="34" charset="0"/>
                  </a:rPr>
                  <a:t>an occupied site can have at most </a:t>
                </a:r>
                <a14:m>
                  <m:oMath xmlns:m="http://schemas.openxmlformats.org/officeDocument/2006/math">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a:cs typeface="Times New Roman" pitchFamily="18" charset="0"/>
                      </a:rPr>
                      <m:t> </m:t>
                    </m:r>
                  </m:oMath>
                </a14:m>
                <a:r>
                  <a:rPr lang="en-US" sz="2000" dirty="0">
                    <a:solidFill>
                      <a:schemeClr val="tx1">
                        <a:lumMod val="65000"/>
                        <a:lumOff val="35000"/>
                      </a:schemeClr>
                    </a:solidFill>
                    <a:latin typeface="helvetica" panose="020B0604020202020204" pitchFamily="34" charset="0"/>
                    <a:cs typeface="helvetica" panose="020B0604020202020204" pitchFamily="34" charset="0"/>
                  </a:rPr>
                  <a:t>neighbors </a:t>
                </a:r>
                <a14:m>
                  <m:oMath xmlns:m="http://schemas.openxmlformats.org/officeDocument/2006/math">
                    <m:r>
                      <a:rPr lang="en-US" sz="2000" i="1">
                        <a:solidFill>
                          <a:schemeClr val="tx1">
                            <a:lumMod val="65000"/>
                            <a:lumOff val="35000"/>
                          </a:schemeClr>
                        </a:solidFill>
                        <a:latin typeface="Cambria Math"/>
                        <a:cs typeface="Times New Roman" pitchFamily="18" charset="0"/>
                      </a:rPr>
                      <m:t>(</m:t>
                    </m:r>
                    <m:r>
                      <a:rPr lang="en-US" sz="2000" i="1">
                        <a:solidFill>
                          <a:schemeClr val="tx1">
                            <a:lumMod val="65000"/>
                            <a:lumOff val="35000"/>
                          </a:schemeClr>
                        </a:solidFill>
                        <a:latin typeface="Cambria Math" panose="02040503050406030204" pitchFamily="18" charset="0"/>
                        <a:cs typeface="Times New Roman" pitchFamily="18" charset="0"/>
                      </a:rPr>
                      <m:t>𝑙</m:t>
                    </m:r>
                    <m:r>
                      <a:rPr lang="en-US" sz="2000" i="1">
                        <a:solidFill>
                          <a:schemeClr val="tx1">
                            <a:lumMod val="65000"/>
                            <a:lumOff val="35000"/>
                          </a:schemeClr>
                        </a:solidFill>
                        <a:latin typeface="Cambria Math" panose="02040503050406030204" pitchFamily="18" charset="0"/>
                        <a:cs typeface="Times New Roman" pitchFamily="18" charset="0"/>
                      </a:rPr>
                      <m:t>=0,1,2…)</m:t>
                    </m:r>
                  </m:oMath>
                </a14:m>
                <a:endParaRPr lang="en-US" sz="2000" dirty="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endParaRPr lang="en-US" sz="2000" dirty="0" smtClean="0">
                  <a:latin typeface="helvetica" panose="020B0604020202020204" pitchFamily="34" charset="0"/>
                  <a:cs typeface="helvetica" panose="020B0604020202020204" pitchFamily="34" charset="0"/>
                </a:endParaRPr>
              </a:p>
              <a:p>
                <a:pPr marL="457200" lvl="1" indent="0">
                  <a:spcBef>
                    <a:spcPts val="0"/>
                  </a:spcBef>
                  <a:buNone/>
                </a:pPr>
                <a:r>
                  <a:rPr lang="en-US" sz="2000" dirty="0">
                    <a:latin typeface="helvetica" panose="020B0604020202020204" pitchFamily="34" charset="0"/>
                    <a:cs typeface="helvetica" panose="020B0604020202020204" pitchFamily="34" charset="0"/>
                  </a:rPr>
                  <a:t> </a:t>
                </a:r>
                <a:r>
                  <a:rPr lang="en-US" sz="2000" dirty="0" smtClean="0">
                    <a:latin typeface="helvetica" panose="020B0604020202020204" pitchFamily="34" charset="0"/>
                    <a:cs typeface="helvetica" panose="020B0604020202020204" pitchFamily="34" charset="0"/>
                  </a:rPr>
                  <a:t>  Example: </a:t>
                </a:r>
                <a14:m>
                  <m:oMath xmlns:m="http://schemas.openxmlformats.org/officeDocument/2006/math">
                    <m:r>
                      <a:rPr lang="en-US" sz="2000" i="1">
                        <a:latin typeface="Cambria Math" panose="02040503050406030204" pitchFamily="18" charset="0"/>
                        <a:cs typeface="Times New Roman" pitchFamily="18" charset="0"/>
                      </a:rPr>
                      <m:t>𝑙</m:t>
                    </m:r>
                    <m:r>
                      <a:rPr lang="en-US" sz="2000" i="1">
                        <a:latin typeface="Cambria Math" panose="02040503050406030204" pitchFamily="18" charset="0"/>
                        <a:cs typeface="Times New Roman" pitchFamily="18" charset="0"/>
                      </a:rPr>
                      <m:t>=0</m:t>
                    </m:r>
                  </m:oMath>
                </a14:m>
                <a:r>
                  <a:rPr lang="en-US" dirty="0" smtClean="0">
                    <a:latin typeface="helvetica" panose="020B0604020202020204" pitchFamily="34" charset="0"/>
                    <a:cs typeface="helvetica" panose="020B0604020202020204" pitchFamily="34" charset="0"/>
                  </a:rPr>
                  <a:t> </a:t>
                </a: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spcBef>
                    <a:spcPts val="0"/>
                  </a:spcBef>
                  <a:buNone/>
                </a:pPr>
                <a:endParaRPr lang="en-US" dirty="0">
                  <a:latin typeface="helvetica" panose="020B0604020202020204" pitchFamily="34" charset="0"/>
                  <a:cs typeface="helvetica" panose="020B0604020202020204" pitchFamily="34"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a:cs typeface="Times New Roman" pitchFamily="18" charset="0"/>
                        </a:rPr>
                        <m:t>Ξ</m:t>
                      </m:r>
                      <m:r>
                        <a:rPr lang="en-US" sz="2000" i="1">
                          <a:latin typeface="Cambria Math"/>
                          <a:cs typeface="Times New Roman" pitchFamily="18" charset="0"/>
                        </a:rPr>
                        <m:t>=</m:t>
                      </m:r>
                      <m:nary>
                        <m:naryPr>
                          <m:chr m:val="∑"/>
                          <m:ctrlPr>
                            <a:rPr lang="en-US" sz="2000" i="1">
                              <a:latin typeface="Cambria Math"/>
                              <a:cs typeface="Times New Roman" pitchFamily="18" charset="0"/>
                            </a:rPr>
                          </m:ctrlPr>
                        </m:naryPr>
                        <m:sub>
                          <m:r>
                            <m:rPr>
                              <m:brk m:alnAt="23"/>
                            </m:rPr>
                            <a:rPr lang="en-US" sz="2000" i="1">
                              <a:latin typeface="Cambria Math" panose="02040503050406030204" pitchFamily="18" charset="0"/>
                              <a:cs typeface="Times New Roman" pitchFamily="18" charset="0"/>
                            </a:rPr>
                            <m:t>𝑛</m:t>
                          </m:r>
                          <m:r>
                            <a:rPr lang="en-US" sz="2000" i="1">
                              <a:latin typeface="Cambria Math" panose="02040503050406030204" pitchFamily="18" charset="0"/>
                              <a:cs typeface="Times New Roman" pitchFamily="18" charset="0"/>
                            </a:rPr>
                            <m:t>=0</m:t>
                          </m:r>
                        </m:sub>
                        <m:sup>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a:rPr lang="en-US" sz="2000" b="1">
                                  <a:solidFill>
                                    <a:srgbClr val="00B050"/>
                                  </a:solidFill>
                                  <a:latin typeface="Cambria Math" panose="02040503050406030204" pitchFamily="18" charset="0"/>
                                  <a:cs typeface="Times New Roman" pitchFamily="18" charset="0"/>
                                </a:rPr>
                                <m:t>𝐦𝐚𝐱</m:t>
                              </m:r>
                            </m:sub>
                          </m:sSub>
                        </m:sup>
                        <m:e>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func>
                            <m:funcPr>
                              <m:ctrlPr>
                                <a:rPr lang="en-US" sz="2000" i="1">
                                  <a:latin typeface="Cambria Math"/>
                                  <a:cs typeface="Times New Roman" pitchFamily="18" charset="0"/>
                                </a:rPr>
                              </m:ctrlPr>
                            </m:funcPr>
                            <m:fName>
                              <m:r>
                                <m:rPr>
                                  <m:sty m:val="p"/>
                                </m:rPr>
                                <a:rPr lang="en-US" sz="2000">
                                  <a:latin typeface="Cambria Math"/>
                                  <a:cs typeface="Times New Roman" pitchFamily="18" charset="0"/>
                                </a:rPr>
                                <m:t>exp</m:t>
                              </m:r>
                            </m:fName>
                            <m:e>
                              <m:d>
                                <m:dPr>
                                  <m:ctrlPr>
                                    <a:rPr lang="en-US" sz="2000" i="1">
                                      <a:latin typeface="Cambria Math"/>
                                      <a:cs typeface="Times New Roman" pitchFamily="18" charset="0"/>
                                    </a:rPr>
                                  </m:ctrlPr>
                                </m:dPr>
                                <m:e>
                                  <m:r>
                                    <a:rPr lang="en-US" sz="2000" b="1" i="1" smtClean="0">
                                      <a:solidFill>
                                        <a:srgbClr val="FF0000"/>
                                      </a:solidFill>
                                      <a:latin typeface="Cambria Math" panose="02040503050406030204" pitchFamily="18" charset="0"/>
                                      <a:cs typeface="Times New Roman" pitchFamily="18" charset="0"/>
                                    </a:rPr>
                                    <m:t>𝒏</m:t>
                                  </m:r>
                                  <m:r>
                                    <a:rPr lang="en-US" sz="2000" b="0" i="1" smtClean="0">
                                      <a:solidFill>
                                        <a:schemeClr val="tx1"/>
                                      </a:solidFill>
                                      <a:latin typeface="Cambria Math"/>
                                      <a:cs typeface="Times New Roman" pitchFamily="18" charset="0"/>
                                    </a:rPr>
                                    <m:t>𝛽</m:t>
                                  </m:r>
                                  <m:r>
                                    <a:rPr lang="en-US" sz="2000" i="1">
                                      <a:latin typeface="Cambria Math" panose="02040503050406030204" pitchFamily="18" charset="0"/>
                                      <a:cs typeface="Times New Roman" pitchFamily="18" charset="0"/>
                                    </a:rPr>
                                    <m:t>𝜇</m:t>
                                  </m:r>
                                </m:e>
                              </m:d>
                            </m:e>
                          </m:func>
                        </m:e>
                      </m:nary>
                    </m:oMath>
                  </m:oMathPara>
                </a14:m>
                <a:endParaRPr lang="en-US" sz="2000" dirty="0">
                  <a:latin typeface="helvetica" panose="020B0604020202020204" pitchFamily="34" charset="0"/>
                  <a:cs typeface="helvetica" panose="020B0604020202020204" pitchFamily="34" charset="0"/>
                </a:endParaRPr>
              </a:p>
              <a:p>
                <a:pPr lvl="1">
                  <a:lnSpc>
                    <a:spcPct val="100000"/>
                  </a:lnSpc>
                  <a:spcBef>
                    <a:spcPts val="600"/>
                  </a:spcBef>
                  <a:spcAft>
                    <a:spcPts val="600"/>
                  </a:spcAft>
                </a:pPr>
                <a:r>
                  <a:rPr lang="en-US" sz="2000" dirty="0">
                    <a:latin typeface="helvetica" panose="020B0604020202020204" pitchFamily="34" charset="0"/>
                    <a:cs typeface="helvetica" panose="020B0604020202020204" pitchFamily="34" charset="0"/>
                  </a:rPr>
                  <a:t>where </a:t>
                </a:r>
                <a14:m>
                  <m:oMath xmlns:m="http://schemas.openxmlformats.org/officeDocument/2006/math">
                    <m:sSub>
                      <m:sSubPr>
                        <m:ctrlPr>
                          <a:rPr lang="en-US" sz="2000" b="1" i="1">
                            <a:solidFill>
                              <a:srgbClr val="00B050"/>
                            </a:solidFill>
                            <a:latin typeface="Cambria Math"/>
                            <a:cs typeface="Times New Roman" pitchFamily="18" charset="0"/>
                          </a:rPr>
                        </m:ctrlPr>
                      </m:sSubPr>
                      <m:e>
                        <m:r>
                          <a:rPr lang="en-US" sz="2000" b="1" i="1">
                            <a:solidFill>
                              <a:srgbClr val="00B050"/>
                            </a:solidFill>
                            <a:latin typeface="Cambria Math" panose="02040503050406030204" pitchFamily="18" charset="0"/>
                            <a:cs typeface="Times New Roman" pitchFamily="18" charset="0"/>
                          </a:rPr>
                          <m:t>𝒏</m:t>
                        </m:r>
                      </m:e>
                      <m:sub>
                        <m:r>
                          <m:rPr>
                            <m:sty m:val="p"/>
                          </m:rPr>
                          <a:rPr lang="en-US" sz="2000">
                            <a:solidFill>
                              <a:srgbClr val="00B050"/>
                            </a:solidFill>
                            <a:latin typeface="Cambria Math" panose="02040503050406030204" pitchFamily="18" charset="0"/>
                            <a:cs typeface="Times New Roman" pitchFamily="18" charset="0"/>
                          </a:rPr>
                          <m:t>max</m:t>
                        </m:r>
                      </m:sub>
                    </m:sSub>
                  </m:oMath>
                </a14:m>
                <a:r>
                  <a:rPr lang="en-US" sz="2000" dirty="0">
                    <a:latin typeface="helvetica" panose="020B0604020202020204" pitchFamily="34" charset="0"/>
                    <a:cs typeface="helvetica" panose="020B0604020202020204" pitchFamily="34" charset="0"/>
                  </a:rPr>
                  <a:t> is the largest number of particles within constraint</a:t>
                </a:r>
              </a:p>
              <a:p>
                <a:pPr lvl="1">
                  <a:lnSpc>
                    <a:spcPct val="100000"/>
                  </a:lnSpc>
                  <a:spcAft>
                    <a:spcPts val="600"/>
                  </a:spcAft>
                </a:pPr>
                <a14:m>
                  <m:oMath xmlns:m="http://schemas.openxmlformats.org/officeDocument/2006/math">
                    <m:sSub>
                      <m:sSubPr>
                        <m:ctrlPr>
                          <a:rPr lang="en-US" sz="2000" b="1" i="1">
                            <a:solidFill>
                              <a:srgbClr val="C00000"/>
                            </a:solidFill>
                            <a:latin typeface="Cambria Math"/>
                            <a:cs typeface="Times New Roman" pitchFamily="18" charset="0"/>
                          </a:rPr>
                        </m:ctrlPr>
                      </m:sSubPr>
                      <m:e>
                        <m:r>
                          <a:rPr lang="en-US" sz="2000" b="1" i="1">
                            <a:solidFill>
                              <a:srgbClr val="C00000"/>
                            </a:solidFill>
                            <a:latin typeface="Cambria Math" panose="02040503050406030204" pitchFamily="18" charset="0"/>
                            <a:cs typeface="Times New Roman" pitchFamily="18" charset="0"/>
                          </a:rPr>
                          <m:t>𝒈</m:t>
                        </m:r>
                      </m:e>
                      <m:sub>
                        <m:r>
                          <a:rPr lang="en-US" sz="2000" b="1" i="1">
                            <a:solidFill>
                              <a:srgbClr val="C00000"/>
                            </a:solidFill>
                            <a:latin typeface="Cambria Math" panose="02040503050406030204" pitchFamily="18" charset="0"/>
                            <a:cs typeface="Times New Roman" pitchFamily="18" charset="0"/>
                          </a:rPr>
                          <m:t>𝒏</m:t>
                        </m:r>
                      </m:sub>
                    </m:sSub>
                  </m:oMath>
                </a14:m>
                <a:r>
                  <a:rPr lang="en-US" sz="2000" dirty="0">
                    <a:latin typeface="helvetica" panose="020B0604020202020204" pitchFamily="34" charset="0"/>
                    <a:cs typeface="helvetica" panose="020B0604020202020204" pitchFamily="34" charset="0"/>
                  </a:rPr>
                  <a:t> is the density of state with </a:t>
                </a:r>
                <a14:m>
                  <m:oMath xmlns:m="http://schemas.openxmlformats.org/officeDocument/2006/math">
                    <m:r>
                      <a:rPr lang="en-US" sz="2000" i="1">
                        <a:latin typeface="Cambria Math" panose="02040503050406030204" pitchFamily="18" charset="0"/>
                        <a:cs typeface="Times New Roman" pitchFamily="18" charset="0"/>
                      </a:rPr>
                      <m:t>𝑛</m:t>
                    </m:r>
                  </m:oMath>
                </a14:m>
                <a:r>
                  <a:rPr lang="en-US" sz="2000" dirty="0">
                    <a:latin typeface="helvetica" panose="020B0604020202020204" pitchFamily="34" charset="0"/>
                    <a:cs typeface="helvetica" panose="020B0604020202020204" pitchFamily="34" charset="0"/>
                  </a:rPr>
                  <a:t> particles</a:t>
                </a:r>
              </a:p>
              <a:p>
                <a:pPr marL="457200" lvl="1" indent="0">
                  <a:lnSpc>
                    <a:spcPct val="120000"/>
                  </a:lnSpc>
                  <a:buNone/>
                </a:pPr>
                <a:endParaRPr lang="en-US" sz="9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232" y="707326"/>
                <a:ext cx="9331657" cy="6154087"/>
              </a:xfrm>
              <a:blipFill rotWithShape="1">
                <a:blip r:embed="rId3"/>
                <a:stretch>
                  <a:fillRect l="-915" t="-198"/>
                </a:stretch>
              </a:blipFill>
            </p:spPr>
            <p:txBody>
              <a:bodyPr/>
              <a:lstStyle/>
              <a:p>
                <a:r>
                  <a:rPr lang="en-US">
                    <a:noFill/>
                  </a:rPr>
                  <a:t> </a:t>
                </a:r>
              </a:p>
            </p:txBody>
          </p:sp>
        </mc:Fallback>
      </mc:AlternateContent>
      <p:sp>
        <p:nvSpPr>
          <p:cNvPr id="5" name="TextBox 4"/>
          <p:cNvSpPr txBox="1"/>
          <p:nvPr/>
        </p:nvSpPr>
        <p:spPr>
          <a:xfrm>
            <a:off x="1524000" y="6477000"/>
            <a:ext cx="9144000" cy="338554"/>
          </a:xfrm>
          <a:prstGeom prst="rect">
            <a:avLst/>
          </a:prstGeom>
          <a:noFill/>
          <a:ln>
            <a:solidFill>
              <a:schemeClr val="bg1">
                <a:lumMod val="75000"/>
              </a:schemeClr>
            </a:solidFill>
          </a:ln>
        </p:spPr>
        <p:txBody>
          <a:bodyPr wrap="square" rtlCol="0">
            <a:spAutoFit/>
          </a:bodyPr>
          <a:lstStyle/>
          <a:p>
            <a:r>
              <a:rPr lang="en-US" sz="1600" dirty="0" err="1">
                <a:solidFill>
                  <a:schemeClr val="tx1">
                    <a:lumMod val="65000"/>
                    <a:lumOff val="35000"/>
                  </a:schemeClr>
                </a:solidFill>
              </a:rPr>
              <a:t>Biroli</a:t>
            </a:r>
            <a:r>
              <a:rPr lang="en-US" sz="1600" dirty="0">
                <a:solidFill>
                  <a:schemeClr val="tx1">
                    <a:lumMod val="65000"/>
                    <a:lumOff val="35000"/>
                  </a:schemeClr>
                </a:solidFill>
              </a:rPr>
              <a:t> and </a:t>
            </a:r>
            <a:r>
              <a:rPr lang="en-US" sz="1600" dirty="0" err="1">
                <a:solidFill>
                  <a:schemeClr val="tx1">
                    <a:lumMod val="65000"/>
                    <a:lumOff val="35000"/>
                  </a:schemeClr>
                </a:solidFill>
              </a:rPr>
              <a:t>Mezard</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88</a:t>
            </a:r>
            <a:r>
              <a:rPr lang="en-US" sz="1600" dirty="0">
                <a:solidFill>
                  <a:schemeClr val="tx1">
                    <a:lumMod val="65000"/>
                    <a:lumOff val="35000"/>
                  </a:schemeClr>
                </a:solidFill>
              </a:rPr>
              <a:t>, 2 (2002);                         </a:t>
            </a:r>
            <a:r>
              <a:rPr lang="en-US" sz="1600" dirty="0" err="1">
                <a:solidFill>
                  <a:schemeClr val="tx1">
                    <a:lumMod val="65000"/>
                    <a:lumOff val="35000"/>
                  </a:schemeClr>
                </a:solidFill>
              </a:rPr>
              <a:t>Krzakala</a:t>
            </a:r>
            <a:r>
              <a:rPr lang="en-US" sz="1600" dirty="0">
                <a:solidFill>
                  <a:schemeClr val="tx1">
                    <a:lumMod val="65000"/>
                    <a:lumOff val="35000"/>
                  </a:schemeClr>
                </a:solidFill>
              </a:rPr>
              <a:t>, </a:t>
            </a:r>
            <a:r>
              <a:rPr lang="en-US" sz="1600" dirty="0" err="1">
                <a:solidFill>
                  <a:schemeClr val="tx1">
                    <a:lumMod val="65000"/>
                    <a:lumOff val="35000"/>
                  </a:schemeClr>
                </a:solidFill>
              </a:rPr>
              <a:t>Tarzia</a:t>
            </a:r>
            <a:r>
              <a:rPr lang="en-US" sz="1600" dirty="0">
                <a:solidFill>
                  <a:schemeClr val="tx1">
                    <a:lumMod val="65000"/>
                    <a:lumOff val="35000"/>
                  </a:schemeClr>
                </a:solidFill>
              </a:rPr>
              <a:t>, and </a:t>
            </a:r>
            <a:r>
              <a:rPr lang="en-US" sz="1600" dirty="0" err="1">
                <a:solidFill>
                  <a:schemeClr val="tx1">
                    <a:lumMod val="65000"/>
                    <a:lumOff val="35000"/>
                  </a:schemeClr>
                </a:solidFill>
              </a:rPr>
              <a:t>Zdeborova</a:t>
            </a:r>
            <a:r>
              <a:rPr lang="en-US" sz="1600" dirty="0">
                <a:solidFill>
                  <a:schemeClr val="tx1">
                    <a:lumMod val="65000"/>
                    <a:lumOff val="35000"/>
                  </a:schemeClr>
                </a:solidFill>
              </a:rPr>
              <a:t>, </a:t>
            </a:r>
            <a:r>
              <a:rPr lang="en-US" sz="1600" i="1" dirty="0">
                <a:solidFill>
                  <a:schemeClr val="tx1">
                    <a:lumMod val="65000"/>
                    <a:lumOff val="35000"/>
                  </a:schemeClr>
                </a:solidFill>
              </a:rPr>
              <a:t>PRL</a:t>
            </a:r>
            <a:r>
              <a:rPr lang="en-US" sz="1600" dirty="0">
                <a:solidFill>
                  <a:schemeClr val="tx1">
                    <a:lumMod val="65000"/>
                    <a:lumOff val="35000"/>
                  </a:schemeClr>
                </a:solidFill>
              </a:rPr>
              <a:t> </a:t>
            </a:r>
            <a:r>
              <a:rPr lang="en-US" sz="1600" b="1" dirty="0">
                <a:solidFill>
                  <a:schemeClr val="tx1">
                    <a:lumMod val="65000"/>
                    <a:lumOff val="35000"/>
                  </a:schemeClr>
                </a:solidFill>
              </a:rPr>
              <a:t>101</a:t>
            </a:r>
            <a:r>
              <a:rPr lang="en-US" sz="1600" dirty="0">
                <a:solidFill>
                  <a:schemeClr val="tx1">
                    <a:lumMod val="65000"/>
                    <a:lumOff val="35000"/>
                  </a:schemeClr>
                </a:solidFill>
              </a:rPr>
              <a:t>, 165702 (2008)</a:t>
            </a:r>
          </a:p>
        </p:txBody>
      </p:sp>
      <p:cxnSp>
        <p:nvCxnSpPr>
          <p:cNvPr id="6" name="Straight Connector 5"/>
          <p:cNvCxnSpPr/>
          <p:nvPr/>
        </p:nvCxnSpPr>
        <p:spPr>
          <a:xfrm>
            <a:off x="2868304" y="3336880"/>
            <a:ext cx="5943600" cy="0"/>
          </a:xfrm>
          <a:prstGeom prst="line">
            <a:avLst/>
          </a:prstGeom>
          <a:ln/>
        </p:spPr>
        <p:style>
          <a:lnRef idx="1">
            <a:schemeClr val="dk1"/>
          </a:lnRef>
          <a:fillRef idx="0">
            <a:schemeClr val="dk1"/>
          </a:fillRef>
          <a:effectRef idx="0">
            <a:schemeClr val="dk1"/>
          </a:effectRef>
          <a:fontRef idx="minor">
            <a:schemeClr val="tx1"/>
          </a:fontRef>
        </p:style>
      </p:cxnSp>
      <p:sp>
        <p:nvSpPr>
          <p:cNvPr id="8" name="Oval 7"/>
          <p:cNvSpPr/>
          <p:nvPr/>
        </p:nvSpPr>
        <p:spPr>
          <a:xfrm>
            <a:off x="3173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06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73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067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01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35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069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403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73704" y="3260680"/>
            <a:ext cx="152400" cy="15240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07104" y="3260680"/>
            <a:ext cx="152400" cy="1524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38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2978</TotalTime>
  <Words>2930</Words>
  <Application>Microsoft Office PowerPoint</Application>
  <PresentationFormat>Custom</PresentationFormat>
  <Paragraphs>538</Paragraphs>
  <Slides>59</Slides>
  <Notes>23</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Computational and Theoretical Study of Disordered Systems</vt:lpstr>
      <vt:lpstr>Outline</vt:lpstr>
      <vt:lpstr>Introduction</vt:lpstr>
      <vt:lpstr>Outline</vt:lpstr>
      <vt:lpstr>Jamming transition</vt:lpstr>
      <vt:lpstr>Model: lattice glass model</vt:lpstr>
      <vt:lpstr>Model: lattice glass model</vt:lpstr>
      <vt:lpstr>Model: lattice glass model</vt:lpstr>
      <vt:lpstr>Model: lattice glass model</vt:lpstr>
      <vt:lpstr>Model: lattice glass model</vt:lpstr>
      <vt:lpstr>Jamming in lattice glass model</vt:lpstr>
      <vt:lpstr>Equilibrium phase transition  ⇔┴(               )  Jamming Transition?</vt:lpstr>
      <vt:lpstr>PowerPoint Presentation</vt:lpstr>
      <vt:lpstr>PowerPoint Presentation</vt:lpstr>
      <vt:lpstr>Model: Hierarchical Networks</vt:lpstr>
      <vt:lpstr>Model: Hierarchical Networks</vt:lpstr>
      <vt:lpstr>Why Hierarchical Networks (HNs)?</vt:lpstr>
      <vt:lpstr>Methods</vt:lpstr>
      <vt:lpstr>Wang-Landau sampling</vt:lpstr>
      <vt:lpstr>Wang-Landau sampling</vt:lpstr>
      <vt:lpstr>Wang-Landau sampling</vt:lpstr>
      <vt:lpstr>Wang-Landau sampling</vt:lpstr>
      <vt:lpstr>Results of Wang-Landau sampling</vt:lpstr>
      <vt:lpstr>PowerPoint Presentation</vt:lpstr>
      <vt:lpstr>Results of l=1 for HN5 </vt:lpstr>
      <vt:lpstr>Summary and Conclusion</vt:lpstr>
      <vt:lpstr>Summary and Conclusion</vt:lpstr>
      <vt:lpstr>Outline</vt:lpstr>
      <vt:lpstr>Antiferromagnetic Ising model</vt:lpstr>
      <vt:lpstr>Hierarchical networks (HNs)</vt:lpstr>
      <vt:lpstr>Hierarchical networks (HNs)</vt:lpstr>
      <vt:lpstr>Hierarchical networks (HNs)</vt:lpstr>
      <vt:lpstr>Hierarchical networks (HNs)</vt:lpstr>
      <vt:lpstr>Research Questions</vt:lpstr>
      <vt:lpstr>Methods</vt:lpstr>
      <vt:lpstr>Density of States (WL)</vt:lpstr>
      <vt:lpstr>Glassy relaxation (SA)</vt:lpstr>
      <vt:lpstr>Power-law relaxation (SA)</vt:lpstr>
      <vt:lpstr>Spin glass transition (RG)</vt:lpstr>
      <vt:lpstr>Spin glass transition (RG)</vt:lpstr>
      <vt:lpstr>Free energy chaos</vt:lpstr>
      <vt:lpstr>Free energy chaos</vt:lpstr>
      <vt:lpstr>Phase Diagram</vt:lpstr>
      <vt:lpstr>PowerPoint Presentation</vt:lpstr>
      <vt:lpstr>Outline</vt:lpstr>
      <vt:lpstr>Motivation</vt:lpstr>
      <vt:lpstr>Random Field Ising Model</vt:lpstr>
      <vt:lpstr>Monte Carlo Simulation</vt:lpstr>
      <vt:lpstr>Monte Carlo Simulation</vt:lpstr>
      <vt:lpstr>Monte Carlo Simulation</vt:lpstr>
      <vt:lpstr>Monte Carlo Simulation</vt:lpstr>
      <vt:lpstr>Monte Carlo Simulation</vt:lpstr>
      <vt:lpstr>PowerPoint Presentation</vt:lpstr>
      <vt:lpstr>PowerPoint Presentation</vt:lpstr>
      <vt:lpstr>PowerPoint Presentation</vt:lpstr>
      <vt:lpstr>PowerPoint Presentation</vt:lpstr>
      <vt:lpstr>PowerPoint Presentation</vt:lpstr>
      <vt:lpstr>Acknowledgement</vt:lpstr>
      <vt:lpstr>Motivation</vt:lpstr>
    </vt:vector>
  </TitlesOfParts>
  <Company>Emory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Xiang Cheng</dc:creator>
  <cp:lastModifiedBy>Cheng, Xiang</cp:lastModifiedBy>
  <cp:revision>594</cp:revision>
  <dcterms:created xsi:type="dcterms:W3CDTF">2016-09-20T03:11:28Z</dcterms:created>
  <dcterms:modified xsi:type="dcterms:W3CDTF">2016-09-23T02:15:18Z</dcterms:modified>
</cp:coreProperties>
</file>